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767D27-D8D1-49BF-A501-87A26C582DE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799660A-205D-4BBF-9E39-7BE8547D57C7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400" noProof="0" dirty="0" smtClean="0">
              <a:latin typeface="+mn-lt"/>
              <a:cs typeface="Times New Roman" panose="02020603050405020304" pitchFamily="18" charset="0"/>
            </a:rPr>
            <a:t>Class-specific residuals </a:t>
          </a:r>
          <a:endParaRPr lang="en-US" sz="2400" noProof="0" dirty="0">
            <a:latin typeface="+mn-lt"/>
            <a:cs typeface="Times New Roman" panose="02020603050405020304" pitchFamily="18" charset="0"/>
          </a:endParaRPr>
        </a:p>
      </dgm:t>
    </dgm:pt>
    <dgm:pt modelId="{EDAB71A5-5975-4A68-82F8-9B6491064AE3}" type="parTrans" cxnId="{3BB5F3C9-1FEA-4B2F-BABB-87C57B99CFE4}">
      <dgm:prSet/>
      <dgm:spPr/>
      <dgm:t>
        <a:bodyPr/>
        <a:lstStyle/>
        <a:p>
          <a:endParaRPr lang="nl-BE"/>
        </a:p>
      </dgm:t>
    </dgm:pt>
    <dgm:pt modelId="{FAFCB019-6A52-4A2C-BCED-019920CF3090}" type="sibTrans" cxnId="{3BB5F3C9-1FEA-4B2F-BABB-87C57B99CFE4}">
      <dgm:prSet/>
      <dgm:spPr/>
      <dgm:t>
        <a:bodyPr/>
        <a:lstStyle/>
        <a:p>
          <a:endParaRPr lang="nl-BE"/>
        </a:p>
      </dgm:t>
    </dgm:pt>
    <dgm:pt modelId="{DF854810-A743-4A23-B663-EF76235CC104}" type="pres">
      <dgm:prSet presAssocID="{59767D27-D8D1-49BF-A501-87A26C582DE5}" presName="Name0" presStyleCnt="0">
        <dgm:presLayoutVars>
          <dgm:dir/>
          <dgm:resizeHandles val="exact"/>
        </dgm:presLayoutVars>
      </dgm:prSet>
      <dgm:spPr/>
    </dgm:pt>
    <dgm:pt modelId="{1508232B-2638-4DAA-8D97-8DA442414854}" type="pres">
      <dgm:prSet presAssocID="{F799660A-205D-4BBF-9E39-7BE8547D57C7}" presName="node" presStyleLbl="node1" presStyleIdx="0" presStyleCnt="1" custLinFactNeighborX="-42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E258AB8F-897B-4A10-A53D-63B5E295271F}" type="presOf" srcId="{59767D27-D8D1-49BF-A501-87A26C582DE5}" destId="{DF854810-A743-4A23-B663-EF76235CC104}" srcOrd="0" destOrd="0" presId="urn:microsoft.com/office/officeart/2005/8/layout/process1"/>
    <dgm:cxn modelId="{3BB5F3C9-1FEA-4B2F-BABB-87C57B99CFE4}" srcId="{59767D27-D8D1-49BF-A501-87A26C582DE5}" destId="{F799660A-205D-4BBF-9E39-7BE8547D57C7}" srcOrd="0" destOrd="0" parTransId="{EDAB71A5-5975-4A68-82F8-9B6491064AE3}" sibTransId="{FAFCB019-6A52-4A2C-BCED-019920CF3090}"/>
    <dgm:cxn modelId="{C3BF8231-9606-42FF-9BAB-0A25A2A70D2F}" type="presOf" srcId="{F799660A-205D-4BBF-9E39-7BE8547D57C7}" destId="{1508232B-2638-4DAA-8D97-8DA442414854}" srcOrd="0" destOrd="0" presId="urn:microsoft.com/office/officeart/2005/8/layout/process1"/>
    <dgm:cxn modelId="{228B5B1B-ABAE-4694-8AA7-D84E2F8B6B37}" type="presParOf" srcId="{DF854810-A743-4A23-B663-EF76235CC104}" destId="{1508232B-2638-4DAA-8D97-8DA44241485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767D27-D8D1-49BF-A501-87A26C582DE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8136E5F-2009-4386-A814-38E39D63238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400" dirty="0" smtClean="0">
              <a:latin typeface="+mn-lt"/>
              <a:cs typeface="Times New Roman" panose="02020603050405020304" pitchFamily="18" charset="0"/>
            </a:rPr>
            <a:t>Identify</a:t>
          </a:r>
          <a:endParaRPr lang="nl-BE" sz="2400" dirty="0">
            <a:latin typeface="+mn-lt"/>
            <a:cs typeface="Times New Roman" panose="02020603050405020304" pitchFamily="18" charset="0"/>
          </a:endParaRPr>
        </a:p>
      </dgm:t>
    </dgm:pt>
    <dgm:pt modelId="{EEE9976E-BE1B-4FBE-A6E1-20D4052554DB}" type="parTrans" cxnId="{977C6AAD-F007-411F-8BC4-B21818E21ABB}">
      <dgm:prSet/>
      <dgm:spPr/>
      <dgm:t>
        <a:bodyPr/>
        <a:lstStyle/>
        <a:p>
          <a:endParaRPr lang="nl-BE"/>
        </a:p>
      </dgm:t>
    </dgm:pt>
    <dgm:pt modelId="{591F4213-8B16-45FF-B71C-692B880FC018}" type="sibTrans" cxnId="{977C6AAD-F007-411F-8BC4-B21818E21ABB}">
      <dgm:prSet/>
      <dgm:spPr/>
      <dgm:t>
        <a:bodyPr/>
        <a:lstStyle/>
        <a:p>
          <a:endParaRPr lang="nl-BE"/>
        </a:p>
      </dgm:t>
    </dgm:pt>
    <dgm:pt modelId="{DF854810-A743-4A23-B663-EF76235CC104}" type="pres">
      <dgm:prSet presAssocID="{59767D27-D8D1-49BF-A501-87A26C582DE5}" presName="Name0" presStyleCnt="0">
        <dgm:presLayoutVars>
          <dgm:dir/>
          <dgm:resizeHandles val="exact"/>
        </dgm:presLayoutVars>
      </dgm:prSet>
      <dgm:spPr/>
    </dgm:pt>
    <dgm:pt modelId="{C6E2ECC4-9E55-4E49-8997-22BBA6737469}" type="pres">
      <dgm:prSet presAssocID="{A8136E5F-2009-4386-A814-38E39D632385}" presName="node" presStyleLbl="node1" presStyleIdx="0" presStyleCnt="1" custLinFactNeighborX="-90" custLinFactNeighborY="1207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977C6AAD-F007-411F-8BC4-B21818E21ABB}" srcId="{59767D27-D8D1-49BF-A501-87A26C582DE5}" destId="{A8136E5F-2009-4386-A814-38E39D632385}" srcOrd="0" destOrd="0" parTransId="{EEE9976E-BE1B-4FBE-A6E1-20D4052554DB}" sibTransId="{591F4213-8B16-45FF-B71C-692B880FC018}"/>
    <dgm:cxn modelId="{3B5E234D-9895-49E2-AA69-6DA636A590CF}" type="presOf" srcId="{A8136E5F-2009-4386-A814-38E39D632385}" destId="{C6E2ECC4-9E55-4E49-8997-22BBA6737469}" srcOrd="0" destOrd="0" presId="urn:microsoft.com/office/officeart/2005/8/layout/process1"/>
    <dgm:cxn modelId="{A309EB08-4CDE-43E6-8BFF-4000A7CD64CA}" type="presOf" srcId="{59767D27-D8D1-49BF-A501-87A26C582DE5}" destId="{DF854810-A743-4A23-B663-EF76235CC104}" srcOrd="0" destOrd="0" presId="urn:microsoft.com/office/officeart/2005/8/layout/process1"/>
    <dgm:cxn modelId="{81F69E0A-7736-499F-AFDF-EB80DA3805CB}" type="presParOf" srcId="{DF854810-A743-4A23-B663-EF76235CC104}" destId="{C6E2ECC4-9E55-4E49-8997-22BBA6737469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767D27-D8D1-49BF-A501-87A26C582DE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CCAC5B2-18C4-4ECA-939C-58C7F9F20011}">
      <dgm:prSet phldrT="[Text]" custT="1"/>
      <dgm:spPr/>
      <dgm:t>
        <a:bodyPr/>
        <a:lstStyle/>
        <a:p>
          <a:r>
            <a:rPr lang="en-US" sz="2400" dirty="0" smtClean="0">
              <a:latin typeface="+mn-lt"/>
              <a:cs typeface="Times New Roman" panose="02020603050405020304" pitchFamily="18" charset="0"/>
            </a:rPr>
            <a:t>Sparse coding</a:t>
          </a:r>
          <a:endParaRPr lang="nl-BE" sz="2400" dirty="0">
            <a:latin typeface="+mn-lt"/>
            <a:cs typeface="Times New Roman" panose="02020603050405020304" pitchFamily="18" charset="0"/>
          </a:endParaRPr>
        </a:p>
      </dgm:t>
    </dgm:pt>
    <dgm:pt modelId="{D4B91B1E-C368-4DD5-8D4D-539C32E8EAD6}" type="parTrans" cxnId="{44CFFE9B-7D02-4C15-A4F8-DDE092286D3C}">
      <dgm:prSet/>
      <dgm:spPr/>
      <dgm:t>
        <a:bodyPr/>
        <a:lstStyle/>
        <a:p>
          <a:endParaRPr lang="nl-BE"/>
        </a:p>
      </dgm:t>
    </dgm:pt>
    <dgm:pt modelId="{D85D7FFF-EFEA-4568-B510-7930B75CEF4F}" type="sibTrans" cxnId="{44CFFE9B-7D02-4C15-A4F8-DDE092286D3C}">
      <dgm:prSet/>
      <dgm:spPr/>
      <dgm:t>
        <a:bodyPr/>
        <a:lstStyle/>
        <a:p>
          <a:endParaRPr lang="nl-BE"/>
        </a:p>
      </dgm:t>
    </dgm:pt>
    <dgm:pt modelId="{DF854810-A743-4A23-B663-EF76235CC104}" type="pres">
      <dgm:prSet presAssocID="{59767D27-D8D1-49BF-A501-87A26C582DE5}" presName="Name0" presStyleCnt="0">
        <dgm:presLayoutVars>
          <dgm:dir/>
          <dgm:resizeHandles val="exact"/>
        </dgm:presLayoutVars>
      </dgm:prSet>
      <dgm:spPr/>
    </dgm:pt>
    <dgm:pt modelId="{9626515A-91EC-4BBC-AB01-D9078D475D8D}" type="pres">
      <dgm:prSet presAssocID="{6CCAC5B2-18C4-4ECA-939C-58C7F9F20011}" presName="node" presStyleLbl="node1" presStyleIdx="0" presStyleCnt="1" custLinFactNeighborX="-4615" custLinFactNeighborY="-311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6F4B7B65-42E9-4F1F-9FCD-CBA1FB97FB77}" type="presOf" srcId="{6CCAC5B2-18C4-4ECA-939C-58C7F9F20011}" destId="{9626515A-91EC-4BBC-AB01-D9078D475D8D}" srcOrd="0" destOrd="0" presId="urn:microsoft.com/office/officeart/2005/8/layout/process1"/>
    <dgm:cxn modelId="{44CFFE9B-7D02-4C15-A4F8-DDE092286D3C}" srcId="{59767D27-D8D1-49BF-A501-87A26C582DE5}" destId="{6CCAC5B2-18C4-4ECA-939C-58C7F9F20011}" srcOrd="0" destOrd="0" parTransId="{D4B91B1E-C368-4DD5-8D4D-539C32E8EAD6}" sibTransId="{D85D7FFF-EFEA-4568-B510-7930B75CEF4F}"/>
    <dgm:cxn modelId="{4F97F116-2F6D-43EF-83A3-A9EEBFC3046E}" type="presOf" srcId="{59767D27-D8D1-49BF-A501-87A26C582DE5}" destId="{DF854810-A743-4A23-B663-EF76235CC104}" srcOrd="0" destOrd="0" presId="urn:microsoft.com/office/officeart/2005/8/layout/process1"/>
    <dgm:cxn modelId="{329F2302-218E-4E94-BA84-82C443D3BBBB}" type="presParOf" srcId="{DF854810-A743-4A23-B663-EF76235CC104}" destId="{9626515A-91EC-4BBC-AB01-D9078D475D8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767D27-D8D1-49BF-A501-87A26C582DE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CCAC5B2-18C4-4ECA-939C-58C7F9F20011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dirty="0" smtClean="0">
              <a:latin typeface="+mn-lt"/>
              <a:cs typeface="Times New Roman" panose="02020603050405020304" pitchFamily="18" charset="0"/>
            </a:rPr>
            <a:t>y and </a:t>
          </a:r>
          <a:r>
            <a:rPr lang="en-US" sz="2400" b="1" dirty="0" smtClean="0">
              <a:latin typeface="+mn-lt"/>
              <a:cs typeface="Times New Roman" panose="02020603050405020304" pitchFamily="18" charset="0"/>
            </a:rPr>
            <a:t>D</a:t>
          </a:r>
          <a:endParaRPr lang="nl-BE" sz="2400" b="1" dirty="0">
            <a:latin typeface="+mn-lt"/>
            <a:cs typeface="Times New Roman" panose="02020603050405020304" pitchFamily="18" charset="0"/>
          </a:endParaRPr>
        </a:p>
      </dgm:t>
    </dgm:pt>
    <dgm:pt modelId="{D4B91B1E-C368-4DD5-8D4D-539C32E8EAD6}" type="parTrans" cxnId="{44CFFE9B-7D02-4C15-A4F8-DDE092286D3C}">
      <dgm:prSet/>
      <dgm:spPr/>
      <dgm:t>
        <a:bodyPr/>
        <a:lstStyle/>
        <a:p>
          <a:endParaRPr lang="nl-BE"/>
        </a:p>
      </dgm:t>
    </dgm:pt>
    <dgm:pt modelId="{D85D7FFF-EFEA-4568-B510-7930B75CEF4F}" type="sibTrans" cxnId="{44CFFE9B-7D02-4C15-A4F8-DDE092286D3C}">
      <dgm:prSet/>
      <dgm:spPr/>
      <dgm:t>
        <a:bodyPr/>
        <a:lstStyle/>
        <a:p>
          <a:endParaRPr lang="nl-BE"/>
        </a:p>
      </dgm:t>
    </dgm:pt>
    <dgm:pt modelId="{DF854810-A743-4A23-B663-EF76235CC104}" type="pres">
      <dgm:prSet presAssocID="{59767D27-D8D1-49BF-A501-87A26C582DE5}" presName="Name0" presStyleCnt="0">
        <dgm:presLayoutVars>
          <dgm:dir/>
          <dgm:resizeHandles val="exact"/>
        </dgm:presLayoutVars>
      </dgm:prSet>
      <dgm:spPr/>
    </dgm:pt>
    <dgm:pt modelId="{9626515A-91EC-4BBC-AB01-D9078D475D8D}" type="pres">
      <dgm:prSet presAssocID="{6CCAC5B2-18C4-4ECA-939C-58C7F9F20011}" presName="node" presStyleLbl="node1" presStyleIdx="0" presStyleCnt="1" custLinFactY="-71682" custLinFactNeighborX="-9688" custLinFactNeighborY="-100000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44CFFE9B-7D02-4C15-A4F8-DDE092286D3C}" srcId="{59767D27-D8D1-49BF-A501-87A26C582DE5}" destId="{6CCAC5B2-18C4-4ECA-939C-58C7F9F20011}" srcOrd="0" destOrd="0" parTransId="{D4B91B1E-C368-4DD5-8D4D-539C32E8EAD6}" sibTransId="{D85D7FFF-EFEA-4568-B510-7930B75CEF4F}"/>
    <dgm:cxn modelId="{6323C727-9411-4A94-AFAE-B56EF3F79494}" type="presOf" srcId="{59767D27-D8D1-49BF-A501-87A26C582DE5}" destId="{DF854810-A743-4A23-B663-EF76235CC104}" srcOrd="0" destOrd="0" presId="urn:microsoft.com/office/officeart/2005/8/layout/process1"/>
    <dgm:cxn modelId="{C4CD1102-7AF1-4C2C-9778-A9EFF4BFAB70}" type="presOf" srcId="{6CCAC5B2-18C4-4ECA-939C-58C7F9F20011}" destId="{9626515A-91EC-4BBC-AB01-D9078D475D8D}" srcOrd="0" destOrd="0" presId="urn:microsoft.com/office/officeart/2005/8/layout/process1"/>
    <dgm:cxn modelId="{CAD58E69-DA1F-443D-9CA4-242CAC38133E}" type="presParOf" srcId="{DF854810-A743-4A23-B663-EF76235CC104}" destId="{9626515A-91EC-4BBC-AB01-D9078D475D8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767D27-D8D1-49BF-A501-87A26C582DE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799660A-205D-4BBF-9E39-7BE8547D57C7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Construct Dictionary</a:t>
          </a:r>
          <a:endParaRPr lang="nl-BE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AB71A5-5975-4A68-82F8-9B6491064AE3}" type="parTrans" cxnId="{3BB5F3C9-1FEA-4B2F-BABB-87C57B99CFE4}">
      <dgm:prSet/>
      <dgm:spPr/>
      <dgm:t>
        <a:bodyPr/>
        <a:lstStyle/>
        <a:p>
          <a:endParaRPr lang="nl-BE"/>
        </a:p>
      </dgm:t>
    </dgm:pt>
    <dgm:pt modelId="{FAFCB019-6A52-4A2C-BCED-019920CF3090}" type="sibTrans" cxnId="{3BB5F3C9-1FEA-4B2F-BABB-87C57B99CFE4}">
      <dgm:prSet/>
      <dgm:spPr/>
      <dgm:t>
        <a:bodyPr/>
        <a:lstStyle/>
        <a:p>
          <a:endParaRPr lang="nl-BE"/>
        </a:p>
      </dgm:t>
    </dgm:pt>
    <dgm:pt modelId="{DF854810-A743-4A23-B663-EF76235CC104}" type="pres">
      <dgm:prSet presAssocID="{59767D27-D8D1-49BF-A501-87A26C582DE5}" presName="Name0" presStyleCnt="0">
        <dgm:presLayoutVars>
          <dgm:dir/>
          <dgm:resizeHandles val="exact"/>
        </dgm:presLayoutVars>
      </dgm:prSet>
      <dgm:spPr/>
    </dgm:pt>
    <dgm:pt modelId="{1508232B-2638-4DAA-8D97-8DA442414854}" type="pres">
      <dgm:prSet presAssocID="{F799660A-205D-4BBF-9E39-7BE8547D57C7}" presName="node" presStyleLbl="node1" presStyleIdx="0" presStyleCnt="1" custLinFactNeighborX="-42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84E73C32-072F-456B-82A3-466E9C42E480}" type="presOf" srcId="{59767D27-D8D1-49BF-A501-87A26C582DE5}" destId="{DF854810-A743-4A23-B663-EF76235CC104}" srcOrd="0" destOrd="0" presId="urn:microsoft.com/office/officeart/2005/8/layout/process1"/>
    <dgm:cxn modelId="{3BB5F3C9-1FEA-4B2F-BABB-87C57B99CFE4}" srcId="{59767D27-D8D1-49BF-A501-87A26C582DE5}" destId="{F799660A-205D-4BBF-9E39-7BE8547D57C7}" srcOrd="0" destOrd="0" parTransId="{EDAB71A5-5975-4A68-82F8-9B6491064AE3}" sibTransId="{FAFCB019-6A52-4A2C-BCED-019920CF3090}"/>
    <dgm:cxn modelId="{8104E8F3-F38B-4B0A-934A-3E7E9DD3998A}" type="presOf" srcId="{F799660A-205D-4BBF-9E39-7BE8547D57C7}" destId="{1508232B-2638-4DAA-8D97-8DA442414854}" srcOrd="0" destOrd="0" presId="urn:microsoft.com/office/officeart/2005/8/layout/process1"/>
    <dgm:cxn modelId="{0088F03D-012B-4D04-8FD5-18FBE56313F3}" type="presParOf" srcId="{DF854810-A743-4A23-B663-EF76235CC104}" destId="{1508232B-2638-4DAA-8D97-8DA44241485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767D27-D8D1-49BF-A501-87A26C582DE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CCAC5B2-18C4-4ECA-939C-58C7F9F20011}">
      <dgm:prSet phldrT="[Text]" custT="1"/>
      <dgm:spPr/>
      <dgm:t>
        <a:bodyPr/>
        <a:lstStyle/>
        <a:p>
          <a:r>
            <a:rPr lang="en-US" sz="2400" dirty="0" smtClean="0">
              <a:latin typeface="+mn-lt"/>
              <a:cs typeface="Times New Roman" panose="02020603050405020304" pitchFamily="18" charset="0"/>
            </a:rPr>
            <a:t>Generate feature space</a:t>
          </a:r>
          <a:endParaRPr lang="nl-BE" sz="2400" dirty="0">
            <a:latin typeface="+mn-lt"/>
            <a:cs typeface="Times New Roman" panose="02020603050405020304" pitchFamily="18" charset="0"/>
          </a:endParaRPr>
        </a:p>
      </dgm:t>
    </dgm:pt>
    <dgm:pt modelId="{D4B91B1E-C368-4DD5-8D4D-539C32E8EAD6}" type="parTrans" cxnId="{44CFFE9B-7D02-4C15-A4F8-DDE092286D3C}">
      <dgm:prSet/>
      <dgm:spPr/>
      <dgm:t>
        <a:bodyPr/>
        <a:lstStyle/>
        <a:p>
          <a:endParaRPr lang="nl-BE"/>
        </a:p>
      </dgm:t>
    </dgm:pt>
    <dgm:pt modelId="{D85D7FFF-EFEA-4568-B510-7930B75CEF4F}" type="sibTrans" cxnId="{44CFFE9B-7D02-4C15-A4F8-DDE092286D3C}">
      <dgm:prSet/>
      <dgm:spPr/>
      <dgm:t>
        <a:bodyPr/>
        <a:lstStyle/>
        <a:p>
          <a:endParaRPr lang="nl-BE"/>
        </a:p>
      </dgm:t>
    </dgm:pt>
    <dgm:pt modelId="{DF854810-A743-4A23-B663-EF76235CC104}" type="pres">
      <dgm:prSet presAssocID="{59767D27-D8D1-49BF-A501-87A26C582DE5}" presName="Name0" presStyleCnt="0">
        <dgm:presLayoutVars>
          <dgm:dir/>
          <dgm:resizeHandles val="exact"/>
        </dgm:presLayoutVars>
      </dgm:prSet>
      <dgm:spPr/>
    </dgm:pt>
    <dgm:pt modelId="{9626515A-91EC-4BBC-AB01-D9078D475D8D}" type="pres">
      <dgm:prSet presAssocID="{6CCAC5B2-18C4-4ECA-939C-58C7F9F20011}" presName="node" presStyleLbl="node1" presStyleIdx="0" presStyleCnt="1" custLinFactX="43367" custLinFactY="-68841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F749B3C1-B94A-4358-950F-EC6BB0AFCA10}" type="presOf" srcId="{59767D27-D8D1-49BF-A501-87A26C582DE5}" destId="{DF854810-A743-4A23-B663-EF76235CC104}" srcOrd="0" destOrd="0" presId="urn:microsoft.com/office/officeart/2005/8/layout/process1"/>
    <dgm:cxn modelId="{44CFFE9B-7D02-4C15-A4F8-DDE092286D3C}" srcId="{59767D27-D8D1-49BF-A501-87A26C582DE5}" destId="{6CCAC5B2-18C4-4ECA-939C-58C7F9F20011}" srcOrd="0" destOrd="0" parTransId="{D4B91B1E-C368-4DD5-8D4D-539C32E8EAD6}" sibTransId="{D85D7FFF-EFEA-4568-B510-7930B75CEF4F}"/>
    <dgm:cxn modelId="{1AB5A9EF-8C73-4039-9AFD-1AE7E3B23974}" type="presOf" srcId="{6CCAC5B2-18C4-4ECA-939C-58C7F9F20011}" destId="{9626515A-91EC-4BBC-AB01-D9078D475D8D}" srcOrd="0" destOrd="0" presId="urn:microsoft.com/office/officeart/2005/8/layout/process1"/>
    <dgm:cxn modelId="{0F805B1E-AC8D-417C-BE99-B00D2B9DA25E}" type="presParOf" srcId="{DF854810-A743-4A23-B663-EF76235CC104}" destId="{9626515A-91EC-4BBC-AB01-D9078D475D8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767D27-D8D1-49BF-A501-87A26C582DE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CCAC5B2-18C4-4ECA-939C-58C7F9F2001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SRC</a:t>
          </a:r>
          <a:endParaRPr lang="nl-BE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B91B1E-C368-4DD5-8D4D-539C32E8EAD6}" type="parTrans" cxnId="{44CFFE9B-7D02-4C15-A4F8-DDE092286D3C}">
      <dgm:prSet/>
      <dgm:spPr/>
      <dgm:t>
        <a:bodyPr/>
        <a:lstStyle/>
        <a:p>
          <a:endParaRPr lang="nl-BE"/>
        </a:p>
      </dgm:t>
    </dgm:pt>
    <dgm:pt modelId="{D85D7FFF-EFEA-4568-B510-7930B75CEF4F}" type="sibTrans" cxnId="{44CFFE9B-7D02-4C15-A4F8-DDE092286D3C}">
      <dgm:prSet/>
      <dgm:spPr/>
      <dgm:t>
        <a:bodyPr/>
        <a:lstStyle/>
        <a:p>
          <a:endParaRPr lang="nl-BE"/>
        </a:p>
      </dgm:t>
    </dgm:pt>
    <dgm:pt modelId="{DF854810-A743-4A23-B663-EF76235CC104}" type="pres">
      <dgm:prSet presAssocID="{59767D27-D8D1-49BF-A501-87A26C582DE5}" presName="Name0" presStyleCnt="0">
        <dgm:presLayoutVars>
          <dgm:dir/>
          <dgm:resizeHandles val="exact"/>
        </dgm:presLayoutVars>
      </dgm:prSet>
      <dgm:spPr/>
    </dgm:pt>
    <dgm:pt modelId="{9626515A-91EC-4BBC-AB01-D9078D475D8D}" type="pres">
      <dgm:prSet presAssocID="{6CCAC5B2-18C4-4ECA-939C-58C7F9F20011}" presName="node" presStyleLbl="node1" presStyleIdx="0" presStyleCnt="1" custLinFactNeighborX="-34272" custLinFactNeighborY="-14528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44CFFE9B-7D02-4C15-A4F8-DDE092286D3C}" srcId="{59767D27-D8D1-49BF-A501-87A26C582DE5}" destId="{6CCAC5B2-18C4-4ECA-939C-58C7F9F20011}" srcOrd="0" destOrd="0" parTransId="{D4B91B1E-C368-4DD5-8D4D-539C32E8EAD6}" sibTransId="{D85D7FFF-EFEA-4568-B510-7930B75CEF4F}"/>
    <dgm:cxn modelId="{806478AE-1B17-4117-B390-80116561BF27}" type="presOf" srcId="{6CCAC5B2-18C4-4ECA-939C-58C7F9F20011}" destId="{9626515A-91EC-4BBC-AB01-D9078D475D8D}" srcOrd="0" destOrd="0" presId="urn:microsoft.com/office/officeart/2005/8/layout/process1"/>
    <dgm:cxn modelId="{DAD6CC88-C9CE-4319-8423-7BA9C699EBCD}" type="presOf" srcId="{59767D27-D8D1-49BF-A501-87A26C582DE5}" destId="{DF854810-A743-4A23-B663-EF76235CC104}" srcOrd="0" destOrd="0" presId="urn:microsoft.com/office/officeart/2005/8/layout/process1"/>
    <dgm:cxn modelId="{8C2DE793-6158-4D97-A558-EB2961C2EA5A}" type="presParOf" srcId="{DF854810-A743-4A23-B663-EF76235CC104}" destId="{9626515A-91EC-4BBC-AB01-D9078D475D8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9767D27-D8D1-49BF-A501-87A26C582DE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CCAC5B2-18C4-4ECA-939C-58C7F9F20011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Classification result</a:t>
          </a:r>
          <a:endParaRPr lang="nl-BE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B91B1E-C368-4DD5-8D4D-539C32E8EAD6}" type="parTrans" cxnId="{44CFFE9B-7D02-4C15-A4F8-DDE092286D3C}">
      <dgm:prSet/>
      <dgm:spPr/>
      <dgm:t>
        <a:bodyPr/>
        <a:lstStyle/>
        <a:p>
          <a:endParaRPr lang="nl-BE"/>
        </a:p>
      </dgm:t>
    </dgm:pt>
    <dgm:pt modelId="{D85D7FFF-EFEA-4568-B510-7930B75CEF4F}" type="sibTrans" cxnId="{44CFFE9B-7D02-4C15-A4F8-DDE092286D3C}">
      <dgm:prSet/>
      <dgm:spPr/>
      <dgm:t>
        <a:bodyPr/>
        <a:lstStyle/>
        <a:p>
          <a:endParaRPr lang="nl-BE"/>
        </a:p>
      </dgm:t>
    </dgm:pt>
    <dgm:pt modelId="{DF854810-A743-4A23-B663-EF76235CC104}" type="pres">
      <dgm:prSet presAssocID="{59767D27-D8D1-49BF-A501-87A26C582DE5}" presName="Name0" presStyleCnt="0">
        <dgm:presLayoutVars>
          <dgm:dir/>
          <dgm:resizeHandles val="exact"/>
        </dgm:presLayoutVars>
      </dgm:prSet>
      <dgm:spPr/>
    </dgm:pt>
    <dgm:pt modelId="{9626515A-91EC-4BBC-AB01-D9078D475D8D}" type="pres">
      <dgm:prSet presAssocID="{6CCAC5B2-18C4-4ECA-939C-58C7F9F20011}" presName="node" presStyleLbl="node1" presStyleIdx="0" presStyleCnt="1" custLinFactNeighborX="-49" custLinFactNeighborY="-200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4A46F095-D3BA-4B29-9137-C81F508ADF7D}" type="presOf" srcId="{59767D27-D8D1-49BF-A501-87A26C582DE5}" destId="{DF854810-A743-4A23-B663-EF76235CC104}" srcOrd="0" destOrd="0" presId="urn:microsoft.com/office/officeart/2005/8/layout/process1"/>
    <dgm:cxn modelId="{44CFFE9B-7D02-4C15-A4F8-DDE092286D3C}" srcId="{59767D27-D8D1-49BF-A501-87A26C582DE5}" destId="{6CCAC5B2-18C4-4ECA-939C-58C7F9F20011}" srcOrd="0" destOrd="0" parTransId="{D4B91B1E-C368-4DD5-8D4D-539C32E8EAD6}" sibTransId="{D85D7FFF-EFEA-4568-B510-7930B75CEF4F}"/>
    <dgm:cxn modelId="{4B0AE301-C6FC-4D14-9267-44C02BC6EBC7}" type="presOf" srcId="{6CCAC5B2-18C4-4ECA-939C-58C7F9F20011}" destId="{9626515A-91EC-4BBC-AB01-D9078D475D8D}" srcOrd="0" destOrd="0" presId="urn:microsoft.com/office/officeart/2005/8/layout/process1"/>
    <dgm:cxn modelId="{C3D725A9-6305-4C17-A7B8-CE80072C9101}" type="presParOf" srcId="{DF854810-A743-4A23-B663-EF76235CC104}" destId="{9626515A-91EC-4BBC-AB01-D9078D475D8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9767D27-D8D1-49BF-A501-87A26C582DE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CCAC5B2-18C4-4ECA-939C-58C7F9F20011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Output class</a:t>
          </a:r>
          <a:endParaRPr lang="nl-BE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B91B1E-C368-4DD5-8D4D-539C32E8EAD6}" type="parTrans" cxnId="{44CFFE9B-7D02-4C15-A4F8-DDE092286D3C}">
      <dgm:prSet/>
      <dgm:spPr/>
      <dgm:t>
        <a:bodyPr/>
        <a:lstStyle/>
        <a:p>
          <a:endParaRPr lang="nl-BE"/>
        </a:p>
      </dgm:t>
    </dgm:pt>
    <dgm:pt modelId="{D85D7FFF-EFEA-4568-B510-7930B75CEF4F}" type="sibTrans" cxnId="{44CFFE9B-7D02-4C15-A4F8-DDE092286D3C}">
      <dgm:prSet/>
      <dgm:spPr/>
      <dgm:t>
        <a:bodyPr/>
        <a:lstStyle/>
        <a:p>
          <a:endParaRPr lang="nl-BE"/>
        </a:p>
      </dgm:t>
    </dgm:pt>
    <dgm:pt modelId="{DF854810-A743-4A23-B663-EF76235CC104}" type="pres">
      <dgm:prSet presAssocID="{59767D27-D8D1-49BF-A501-87A26C582DE5}" presName="Name0" presStyleCnt="0">
        <dgm:presLayoutVars>
          <dgm:dir/>
          <dgm:resizeHandles val="exact"/>
        </dgm:presLayoutVars>
      </dgm:prSet>
      <dgm:spPr/>
    </dgm:pt>
    <dgm:pt modelId="{9626515A-91EC-4BBC-AB01-D9078D475D8D}" type="pres">
      <dgm:prSet presAssocID="{6CCAC5B2-18C4-4ECA-939C-58C7F9F20011}" presName="node" presStyleLbl="node1" presStyleIdx="0" presStyleCnt="1" custLinFactNeighborX="1418" custLinFactNeighborY="-377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44CFFE9B-7D02-4C15-A4F8-DDE092286D3C}" srcId="{59767D27-D8D1-49BF-A501-87A26C582DE5}" destId="{6CCAC5B2-18C4-4ECA-939C-58C7F9F20011}" srcOrd="0" destOrd="0" parTransId="{D4B91B1E-C368-4DD5-8D4D-539C32E8EAD6}" sibTransId="{D85D7FFF-EFEA-4568-B510-7930B75CEF4F}"/>
    <dgm:cxn modelId="{E7710B05-DEBC-49C4-9175-67A56D8629B6}" type="presOf" srcId="{59767D27-D8D1-49BF-A501-87A26C582DE5}" destId="{DF854810-A743-4A23-B663-EF76235CC104}" srcOrd="0" destOrd="0" presId="urn:microsoft.com/office/officeart/2005/8/layout/process1"/>
    <dgm:cxn modelId="{032C2A5A-9227-4164-87E2-AF229851CA0D}" type="presOf" srcId="{6CCAC5B2-18C4-4ECA-939C-58C7F9F20011}" destId="{9626515A-91EC-4BBC-AB01-D9078D475D8D}" srcOrd="0" destOrd="0" presId="urn:microsoft.com/office/officeart/2005/8/layout/process1"/>
    <dgm:cxn modelId="{C520621A-CF84-4699-AA51-C0A4E5F68652}" type="presParOf" srcId="{DF854810-A743-4A23-B663-EF76235CC104}" destId="{9626515A-91EC-4BBC-AB01-D9078D475D8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896EE-937D-4782-8C13-DF113FECE44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18A42-3051-45AD-BD73-83534504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7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B5FE5-71BA-46CB-BD54-CC81D781B671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0503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B5FE5-71BA-46CB-BD54-CC81D781B671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517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B5FE5-71BA-46CB-BD54-CC81D781B671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3579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nl-B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𝑥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∈𝑅^𝑁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be</a:t>
                </a:r>
                <a:r>
                  <a:rPr lang="nl-BE" dirty="0" smtClean="0"/>
                  <a:t> a </a:t>
                </a:r>
                <a:r>
                  <a:rPr lang="nl-BE" dirty="0" err="1" smtClean="0"/>
                  <a:t>signal</a:t>
                </a:r>
                <a:r>
                  <a:rPr lang="nl-BE" dirty="0" smtClean="0"/>
                  <a:t>, </a:t>
                </a:r>
                <a:r>
                  <a:rPr lang="en-US" dirty="0" smtClean="0"/>
                  <a:t>D=[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𝑑_1</a:t>
                </a:r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:r>
                  <a:rPr lang="en-US" i="0">
                    <a:latin typeface="Cambria Math" panose="02040503050406030204" pitchFamily="18" charset="0"/>
                  </a:rPr>
                  <a:t>𝑑_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2,…,</a:t>
                </a:r>
                <a:r>
                  <a:rPr lang="en-US" i="0">
                    <a:latin typeface="Cambria Math" panose="02040503050406030204" pitchFamily="18" charset="0"/>
                  </a:rPr>
                  <a:t>𝑑_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𝐿</a:t>
                </a:r>
                <a:r>
                  <a:rPr lang="en-US" dirty="0" smtClean="0"/>
                  <a:t>]</a:t>
                </a:r>
                <a:r>
                  <a:rPr lang="en-US" i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∈</a:t>
                </a:r>
                <a:r>
                  <a:rPr lang="en-US" b="0" i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𝑅^(𝑁×𝐿)</a:t>
                </a:r>
                <a:r>
                  <a:rPr lang="nl-BE" dirty="0" smtClean="0"/>
                  <a:t> (L&gt;N) </a:t>
                </a:r>
                <a:r>
                  <a:rPr lang="nl-BE" dirty="0" err="1" smtClean="0"/>
                  <a:t>be</a:t>
                </a:r>
                <a:r>
                  <a:rPr lang="nl-BE" dirty="0" smtClean="0"/>
                  <a:t> a </a:t>
                </a:r>
                <a:r>
                  <a:rPr lang="nl-BE" dirty="0" err="1" smtClean="0"/>
                  <a:t>dictionary</a:t>
                </a:r>
                <a:r>
                  <a:rPr lang="nl-BE" dirty="0" smtClean="0"/>
                  <a:t>, </a:t>
                </a:r>
                <a:r>
                  <a:rPr lang="nl-BE" dirty="0" err="1" smtClean="0"/>
                  <a:t>where</a:t>
                </a:r>
                <a:r>
                  <a:rPr lang="nl-BE" dirty="0" smtClean="0"/>
                  <a:t> </a:t>
                </a:r>
                <a:r>
                  <a:rPr lang="en-US" i="0">
                    <a:latin typeface="Cambria Math" panose="02040503050406030204" pitchFamily="18" charset="0"/>
                  </a:rPr>
                  <a:t>𝑑_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𝑖</a:t>
                </a:r>
                <a:r>
                  <a:rPr lang="nl-BE" dirty="0" smtClean="0"/>
                  <a:t> is </a:t>
                </a:r>
                <a:r>
                  <a:rPr lang="nl-BE" dirty="0" err="1" smtClean="0"/>
                  <a:t>an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atom</a:t>
                </a:r>
                <a:r>
                  <a:rPr lang="nl-BE" dirty="0" smtClean="0"/>
                  <a:t>,</a:t>
                </a:r>
                <a:r>
                  <a:rPr lang="en-US" dirty="0" smtClean="0"/>
                  <a:t> </a:t>
                </a:r>
                <a:r>
                  <a:rPr lang="en-US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𝛼∈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𝑅^𝐿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be</a:t>
                </a:r>
                <a:r>
                  <a:rPr lang="nl-BE" dirty="0" smtClean="0"/>
                  <a:t> a </a:t>
                </a:r>
                <a:r>
                  <a:rPr lang="nl-BE" dirty="0" err="1" smtClean="0"/>
                  <a:t>sparse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coefficient</a:t>
                </a:r>
                <a:r>
                  <a:rPr lang="nl-BE" dirty="0" smtClean="0"/>
                  <a:t>.</a:t>
                </a:r>
                <a:endParaRPr lang="nl-B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B5FE5-71BA-46CB-BD54-CC81D781B671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4223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B5FE5-71BA-46CB-BD54-CC81D781B671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3502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B5FE5-71BA-46CB-BD54-CC81D781B671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1257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B5FE5-71BA-46CB-BD54-CC81D781B671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4843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B5FE5-71BA-46CB-BD54-CC81D781B671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9343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D3F6-455F-41C7-8621-64D39528788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CFC7-874B-49AE-9830-B4F661D6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10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D3F6-455F-41C7-8621-64D39528788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CFC7-874B-49AE-9830-B4F661D6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1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D3F6-455F-41C7-8621-64D39528788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CFC7-874B-49AE-9830-B4F661D6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7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D3F6-455F-41C7-8621-64D39528788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CFC7-874B-49AE-9830-B4F661D6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45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D3F6-455F-41C7-8621-64D39528788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CFC7-874B-49AE-9830-B4F661D6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0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D3F6-455F-41C7-8621-64D39528788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CFC7-874B-49AE-9830-B4F661D6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3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D3F6-455F-41C7-8621-64D39528788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CFC7-874B-49AE-9830-B4F661D6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1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D3F6-455F-41C7-8621-64D39528788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CFC7-874B-49AE-9830-B4F661D6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6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D3F6-455F-41C7-8621-64D39528788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CFC7-874B-49AE-9830-B4F661D6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D3F6-455F-41C7-8621-64D39528788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CFC7-874B-49AE-9830-B4F661D6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2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D3F6-455F-41C7-8621-64D39528788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CFC7-874B-49AE-9830-B4F661D6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1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8D3F6-455F-41C7-8621-64D39528788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8CFC7-874B-49AE-9830-B4F661D6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5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18" Type="http://schemas.openxmlformats.org/officeDocument/2006/relationships/diagramLayout" Target="../diagrams/layout3.xml"/><Relationship Id="rId26" Type="http://schemas.microsoft.com/office/2007/relationships/diagramDrawing" Target="../diagrams/drawing4.xml"/><Relationship Id="rId3" Type="http://schemas.openxmlformats.org/officeDocument/2006/relationships/notesSlide" Target="../notesSlides/notesSlide5.xml"/><Relationship Id="rId21" Type="http://schemas.microsoft.com/office/2007/relationships/diagramDrawing" Target="../diagrams/drawing3.xml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17" Type="http://schemas.openxmlformats.org/officeDocument/2006/relationships/diagramData" Target="../diagrams/data3.xml"/><Relationship Id="rId25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6" Type="http://schemas.microsoft.com/office/2007/relationships/diagramDrawing" Target="../diagrams/drawing2.xml"/><Relationship Id="rId20" Type="http://schemas.openxmlformats.org/officeDocument/2006/relationships/diagramColors" Target="../diagrams/colors3.xml"/><Relationship Id="rId29" Type="http://schemas.openxmlformats.org/officeDocument/2006/relationships/image" Target="../media/image25.png"/><Relationship Id="rId1" Type="http://schemas.openxmlformats.org/officeDocument/2006/relationships/tags" Target="../tags/tag6.xml"/><Relationship Id="rId6" Type="http://schemas.openxmlformats.org/officeDocument/2006/relationships/image" Target="../media/image210.png"/><Relationship Id="rId11" Type="http://schemas.microsoft.com/office/2007/relationships/diagramDrawing" Target="../diagrams/drawing1.xml"/><Relationship Id="rId24" Type="http://schemas.openxmlformats.org/officeDocument/2006/relationships/diagramQuickStyle" Target="../diagrams/quickStyle4.xml"/><Relationship Id="rId5" Type="http://schemas.openxmlformats.org/officeDocument/2006/relationships/image" Target="../media/image22.png"/><Relationship Id="rId15" Type="http://schemas.openxmlformats.org/officeDocument/2006/relationships/diagramColors" Target="../diagrams/colors2.xml"/><Relationship Id="rId23" Type="http://schemas.openxmlformats.org/officeDocument/2006/relationships/diagramLayout" Target="../diagrams/layout4.xml"/><Relationship Id="rId28" Type="http://schemas.openxmlformats.org/officeDocument/2006/relationships/image" Target="../media/image24.png"/><Relationship Id="rId10" Type="http://schemas.openxmlformats.org/officeDocument/2006/relationships/diagramColors" Target="../diagrams/colors1.xml"/><Relationship Id="rId19" Type="http://schemas.openxmlformats.org/officeDocument/2006/relationships/diagramQuickStyle" Target="../diagrams/quickStyle3.xml"/><Relationship Id="rId31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Relationship Id="rId22" Type="http://schemas.openxmlformats.org/officeDocument/2006/relationships/diagramData" Target="../diagrams/data4.xml"/><Relationship Id="rId27" Type="http://schemas.openxmlformats.org/officeDocument/2006/relationships/image" Target="../media/image11.png"/><Relationship Id="rId30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14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18" Type="http://schemas.microsoft.com/office/2007/relationships/diagramDrawing" Target="../diagrams/drawing7.xml"/><Relationship Id="rId26" Type="http://schemas.openxmlformats.org/officeDocument/2006/relationships/diagramQuickStyle" Target="../diagrams/quickStyle9.xml"/><Relationship Id="rId3" Type="http://schemas.openxmlformats.org/officeDocument/2006/relationships/notesSlide" Target="../notesSlides/notesSlide8.xml"/><Relationship Id="rId21" Type="http://schemas.openxmlformats.org/officeDocument/2006/relationships/diagramQuickStyle" Target="../diagrams/quickStyle8.xml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17" Type="http://schemas.openxmlformats.org/officeDocument/2006/relationships/diagramColors" Target="../diagrams/colors7.xml"/><Relationship Id="rId25" Type="http://schemas.openxmlformats.org/officeDocument/2006/relationships/diagramLayout" Target="../diagrams/layout9.xml"/><Relationship Id="rId2" Type="http://schemas.openxmlformats.org/officeDocument/2006/relationships/slideLayout" Target="../slideLayouts/slideLayout2.xml"/><Relationship Id="rId16" Type="http://schemas.openxmlformats.org/officeDocument/2006/relationships/diagramQuickStyle" Target="../diagrams/quickStyle7.xml"/><Relationship Id="rId20" Type="http://schemas.openxmlformats.org/officeDocument/2006/relationships/diagramLayout" Target="../diagrams/layout8.xml"/><Relationship Id="rId29" Type="http://schemas.openxmlformats.org/officeDocument/2006/relationships/image" Target="../media/image36.png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24" Type="http://schemas.openxmlformats.org/officeDocument/2006/relationships/diagramData" Target="../diagrams/data9.xml"/><Relationship Id="rId5" Type="http://schemas.openxmlformats.org/officeDocument/2006/relationships/diagramLayout" Target="../diagrams/layout5.xml"/><Relationship Id="rId15" Type="http://schemas.openxmlformats.org/officeDocument/2006/relationships/diagramLayout" Target="../diagrams/layout7.xml"/><Relationship Id="rId23" Type="http://schemas.microsoft.com/office/2007/relationships/diagramDrawing" Target="../diagrams/drawing8.xml"/><Relationship Id="rId28" Type="http://schemas.microsoft.com/office/2007/relationships/diagramDrawing" Target="../diagrams/drawing9.xml"/><Relationship Id="rId10" Type="http://schemas.openxmlformats.org/officeDocument/2006/relationships/diagramLayout" Target="../diagrams/layout6.xml"/><Relationship Id="rId19" Type="http://schemas.openxmlformats.org/officeDocument/2006/relationships/diagramData" Target="../diagrams/data8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diagramData" Target="../diagrams/data7.xml"/><Relationship Id="rId22" Type="http://schemas.openxmlformats.org/officeDocument/2006/relationships/diagramColors" Target="../diagrams/colors8.xml"/><Relationship Id="rId27" Type="http://schemas.openxmlformats.org/officeDocument/2006/relationships/diagramColors" Target="../diagrams/colors9.xml"/><Relationship Id="rId30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file:///Z:\Documents\PhDThesis\template\Presentation\Videos\RestorationLamGods1.avi" TargetMode="External"/><Relationship Id="rId2" Type="http://schemas.microsoft.com/office/2007/relationships/media" Target="file:///Z:\Documents\PhDThesis\template\Presentation\Videos\RestorationLamGods1.avi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0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738" y="1122364"/>
            <a:ext cx="8683943" cy="1918017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n-lt"/>
                <a:cs typeface="Times New Roman" panose="02020603050405020304" pitchFamily="18" charset="0"/>
              </a:rPr>
              <a:t>Paint Loss Detection in Old Paintings by Sparse Representation Classification</a:t>
            </a:r>
            <a:endParaRPr lang="nl-BE" sz="4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1760" y="3289618"/>
            <a:ext cx="6858000" cy="916622"/>
          </a:xfrm>
        </p:spPr>
        <p:txBody>
          <a:bodyPr>
            <a:normAutofit/>
          </a:bodyPr>
          <a:lstStyle/>
          <a:p>
            <a:r>
              <a:rPr lang="en-US" dirty="0" err="1" smtClean="0">
                <a:cs typeface="Times New Roman" panose="02020603050405020304" pitchFamily="18" charset="0"/>
              </a:rPr>
              <a:t>Shaoguang</a:t>
            </a:r>
            <a:r>
              <a:rPr lang="en-US" dirty="0" smtClean="0">
                <a:cs typeface="Times New Roman" panose="02020603050405020304" pitchFamily="18" charset="0"/>
              </a:rPr>
              <a:t> Huang, </a:t>
            </a:r>
            <a:r>
              <a:rPr lang="nl-BE" dirty="0" err="1">
                <a:cs typeface="Times New Roman" panose="02020603050405020304" pitchFamily="18" charset="0"/>
              </a:rPr>
              <a:t>Wenzhi</a:t>
            </a:r>
            <a:r>
              <a:rPr lang="nl-BE" dirty="0">
                <a:cs typeface="Times New Roman" panose="02020603050405020304" pitchFamily="18" charset="0"/>
              </a:rPr>
              <a:t> </a:t>
            </a:r>
            <a:r>
              <a:rPr lang="nl-BE" dirty="0" err="1" smtClean="0">
                <a:cs typeface="Times New Roman" panose="02020603050405020304" pitchFamily="18" charset="0"/>
              </a:rPr>
              <a:t>Liao</a:t>
            </a:r>
            <a:r>
              <a:rPr lang="nl-BE" dirty="0" smtClean="0">
                <a:cs typeface="Times New Roman" panose="02020603050405020304" pitchFamily="18" charset="0"/>
              </a:rPr>
              <a:t>, </a:t>
            </a:r>
            <a:r>
              <a:rPr lang="nl-BE" dirty="0" err="1">
                <a:cs typeface="Times New Roman" panose="02020603050405020304" pitchFamily="18" charset="0"/>
              </a:rPr>
              <a:t>Hongyan</a:t>
            </a:r>
            <a:r>
              <a:rPr lang="nl-BE" dirty="0">
                <a:cs typeface="Times New Roman" panose="02020603050405020304" pitchFamily="18" charset="0"/>
              </a:rPr>
              <a:t> </a:t>
            </a:r>
            <a:r>
              <a:rPr lang="nl-BE" dirty="0" smtClean="0">
                <a:cs typeface="Times New Roman" panose="02020603050405020304" pitchFamily="18" charset="0"/>
              </a:rPr>
              <a:t>Zhang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and Aleksandra </a:t>
            </a:r>
            <a:r>
              <a:rPr lang="en-US" dirty="0" err="1" smtClean="0">
                <a:cs typeface="Times New Roman" panose="02020603050405020304" pitchFamily="18" charset="0"/>
              </a:rPr>
              <a:t>Pizurica</a:t>
            </a:r>
            <a:endParaRPr lang="en-US" dirty="0" smtClean="0"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36505" y="6169190"/>
            <a:ext cx="16259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ITWIST 2016</a:t>
            </a:r>
          </a:p>
        </p:txBody>
      </p:sp>
      <p:sp>
        <p:nvSpPr>
          <p:cNvPr id="8" name="Rectangle 7"/>
          <p:cNvSpPr/>
          <p:nvPr/>
        </p:nvSpPr>
        <p:spPr>
          <a:xfrm>
            <a:off x="3804806" y="6171495"/>
            <a:ext cx="1351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25/08/2016</a:t>
            </a:r>
          </a:p>
        </p:txBody>
      </p:sp>
      <p:pic>
        <p:nvPicPr>
          <p:cNvPr id="18" name="Picture 30" descr="Z:\Poster\ipi_logo_sma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9702" y="6019719"/>
            <a:ext cx="699506" cy="48965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586640" y="4206241"/>
            <a:ext cx="6988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</a:rPr>
              <a:t>Statistical Image Modeling Lab</a:t>
            </a:r>
          </a:p>
          <a:p>
            <a:pPr marL="0" lvl="1" algn="ctr"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</a:rPr>
              <a:t>Image Processing and Interpretation (IPI) group</a:t>
            </a:r>
          </a:p>
          <a:p>
            <a:pPr marL="0" lvl="1" algn="ctr"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</a:rPr>
              <a:t>Department Telecommunications and Information Processing</a:t>
            </a:r>
          </a:p>
        </p:txBody>
      </p:sp>
      <p:pic>
        <p:nvPicPr>
          <p:cNvPr id="20" name="Picture 8" descr="iMin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37124" y="6100677"/>
            <a:ext cx="1008112" cy="32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475" y="6090047"/>
            <a:ext cx="2808312" cy="3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3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21"/>
    </mc:Choice>
    <mc:Fallback xmlns="">
      <p:transition spd="slow" advTm="882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086" y="154989"/>
            <a:ext cx="6528711" cy="681958"/>
          </a:xfrm>
        </p:spPr>
        <p:txBody>
          <a:bodyPr>
            <a:normAutofit/>
          </a:bodyPr>
          <a:lstStyle/>
          <a:p>
            <a:r>
              <a:rPr lang="en-US" sz="2800" dirty="0"/>
              <a:t>Sparse Representation Classification</a:t>
            </a:r>
            <a:endParaRPr lang="nl-BE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83080" y="1150620"/>
                <a:ext cx="8256270" cy="557085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>
                  <a:cs typeface="Times New Roman" panose="02020603050405020304" pitchFamily="18" charset="0"/>
                </a:endParaRPr>
              </a:p>
              <a:p>
                <a:endParaRPr lang="en-US" dirty="0" smtClean="0">
                  <a:cs typeface="Times New Roman" panose="02020603050405020304" pitchFamily="18" charset="0"/>
                </a:endParaRPr>
              </a:p>
              <a:p>
                <a:endParaRPr lang="en-US" dirty="0" smtClean="0">
                  <a:cs typeface="Times New Roman" panose="02020603050405020304" pitchFamily="18" charset="0"/>
                </a:endParaRPr>
              </a:p>
              <a:p>
                <a:endParaRPr lang="en-US" dirty="0" smtClean="0">
                  <a:cs typeface="Times New Roman" panose="02020603050405020304" pitchFamily="18" charset="0"/>
                </a:endParaRPr>
              </a:p>
              <a:p>
                <a:endParaRPr lang="en-US" sz="2200" dirty="0">
                  <a:cs typeface="Times New Roman" panose="02020603050405020304" pitchFamily="18" charset="0"/>
                </a:endParaRPr>
              </a:p>
              <a:p>
                <a:endParaRPr lang="en-US" sz="220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80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𝐲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𝐃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</m:t>
                      </m:r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80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𝑖𝑑𝑒𝑛𝑡𝑖𝑡𝑦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arg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nl-BE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𝐲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cs typeface="Times New Roman" panose="02020603050405020304" pitchFamily="18" charset="0"/>
                  </a:rPr>
                  <a:t>           is the coding coefficient vector associated with class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200" dirty="0">
                  <a:cs typeface="Times New Roman" panose="02020603050405020304" pitchFamily="18" charset="0"/>
                </a:endParaRPr>
              </a:p>
              <a:p>
                <a:pPr marL="0" indent="0" algn="r">
                  <a:buNone/>
                </a:pPr>
                <a:r>
                  <a:rPr lang="en-US" sz="1600" dirty="0">
                    <a:cs typeface="Times New Roman" panose="02020603050405020304" pitchFamily="18" charset="0"/>
                  </a:rPr>
                  <a:t>                                                 J. Wright et al., </a:t>
                </a:r>
                <a:r>
                  <a:rPr lang="nl-BE" sz="1600" dirty="0">
                    <a:cs typeface="Times New Roman" panose="02020603050405020304" pitchFamily="18" charset="0"/>
                  </a:rPr>
                  <a:t>IEEE TPAMI, Feb. 2009.</a:t>
                </a:r>
                <a:endParaRPr lang="en-US" sz="1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9080" y="1150620"/>
                <a:ext cx="8256270" cy="5570856"/>
              </a:xfrm>
              <a:blipFill rotWithShape="0">
                <a:blip r:embed="rId4"/>
                <a:stretch>
                  <a:fillRect r="-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36D1-F889-47EA-9A08-D5B076498999}" type="slidenum">
              <a:rPr lang="nl-BE" smtClean="0"/>
              <a:t>10</a:t>
            </a:fld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55124" y="2939933"/>
                <a:ext cx="3467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124" y="2939932"/>
                <a:ext cx="346710" cy="461665"/>
              </a:xfrm>
              <a:prstGeom prst="rect">
                <a:avLst/>
              </a:prstGeom>
              <a:blipFill rotWithShape="0">
                <a:blip r:embed="rId5"/>
                <a:stretch>
                  <a:fillRect r="-877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684885" y="2888452"/>
                <a:ext cx="9366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884" y="2888451"/>
                <a:ext cx="936667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130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Diagram 22"/>
          <p:cNvGraphicFramePr/>
          <p:nvPr>
            <p:extLst/>
          </p:nvPr>
        </p:nvGraphicFramePr>
        <p:xfrm>
          <a:off x="4788525" y="2939932"/>
          <a:ext cx="2027211" cy="996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4" name="Diagram 23"/>
          <p:cNvGraphicFramePr/>
          <p:nvPr>
            <p:extLst/>
          </p:nvPr>
        </p:nvGraphicFramePr>
        <p:xfrm>
          <a:off x="7647112" y="2927022"/>
          <a:ext cx="1597687" cy="936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5" name="Diagram 24"/>
          <p:cNvGraphicFramePr/>
          <p:nvPr>
            <p:extLst/>
          </p:nvPr>
        </p:nvGraphicFramePr>
        <p:xfrm>
          <a:off x="2560733" y="3024012"/>
          <a:ext cx="1592235" cy="827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26" name="Right Arrow 25"/>
          <p:cNvSpPr/>
          <p:nvPr/>
        </p:nvSpPr>
        <p:spPr>
          <a:xfrm>
            <a:off x="4239174" y="3241422"/>
            <a:ext cx="533400" cy="350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Right Arrow 26"/>
          <p:cNvSpPr/>
          <p:nvPr/>
        </p:nvSpPr>
        <p:spPr>
          <a:xfrm>
            <a:off x="6824317" y="3241422"/>
            <a:ext cx="660084" cy="350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Down Arrow 4"/>
          <p:cNvSpPr/>
          <p:nvPr/>
        </p:nvSpPr>
        <p:spPr>
          <a:xfrm>
            <a:off x="3202145" y="2617890"/>
            <a:ext cx="270781" cy="368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15" name="Diagram 14"/>
          <p:cNvGraphicFramePr/>
          <p:nvPr>
            <p:extLst/>
          </p:nvPr>
        </p:nvGraphicFramePr>
        <p:xfrm>
          <a:off x="2560733" y="1752580"/>
          <a:ext cx="1592235" cy="827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954620" y="1412582"/>
            <a:ext cx="1913191" cy="12653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54619" y="1814444"/>
                <a:ext cx="6414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400" b="1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nl-BE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619" y="1814443"/>
                <a:ext cx="641412" cy="461665"/>
              </a:xfrm>
              <a:prstGeom prst="rect">
                <a:avLst/>
              </a:prstGeom>
              <a:blipFill rotWithShape="0">
                <a:blip r:embed="rId2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481423" y="1814444"/>
                <a:ext cx="6414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400" b="1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nl-BE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423" y="1814443"/>
                <a:ext cx="641412" cy="461665"/>
              </a:xfrm>
              <a:prstGeom prst="rect">
                <a:avLst/>
              </a:prstGeom>
              <a:blipFill rotWithShape="0">
                <a:blip r:embed="rId29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226398" y="1814444"/>
                <a:ext cx="6414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400" b="1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nl-BE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398" y="1814443"/>
                <a:ext cx="641412" cy="461665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90310" y="1815327"/>
            <a:ext cx="624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/>
              <a:t>D</a:t>
            </a:r>
            <a:r>
              <a:rPr lang="nl-BE" sz="24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094984" y="5256015"/>
                <a:ext cx="52661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BE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nl-BE" sz="2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83" y="5256014"/>
                <a:ext cx="526619" cy="430887"/>
              </a:xfrm>
              <a:prstGeom prst="rect">
                <a:avLst/>
              </a:prstGeom>
              <a:blipFill rotWithShape="0">
                <a:blip r:embed="rId31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6432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82"/>
    </mc:Choice>
    <mc:Fallback xmlns="">
      <p:transition spd="slow" advTm="483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Graphic spid="23" grpId="0">
        <p:bldAsOne/>
      </p:bldGraphic>
      <p:bldGraphic spid="24" grpId="0">
        <p:bldAsOne/>
      </p:bldGraphic>
      <p:bldGraphic spid="25" grpId="0">
        <p:bldAsOne/>
      </p:bldGraphic>
      <p:bldP spid="26" grpId="0" animBg="1"/>
      <p:bldP spid="27" grpId="0" animBg="1"/>
      <p:bldP spid="5" grpId="0" animBg="1"/>
      <p:bldGraphic spid="15" grpId="0">
        <p:bldAsOne/>
      </p:bldGraphic>
      <p:bldP spid="9" grpId="0"/>
      <p:bldP spid="28" grpId="0"/>
      <p:bldP spid="29" grpId="0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anose="02020603050405020304" pitchFamily="18" charset="0"/>
              </a:rPr>
              <a:t>Outline</a:t>
            </a:r>
            <a:endParaRPr lang="nl-BE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Problem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Sparse representation classification</a:t>
            </a:r>
          </a:p>
          <a:p>
            <a:endParaRPr lang="en-US" sz="1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nl-BE" dirty="0" smtClean="0">
                <a:cs typeface="Times New Roman" panose="02020603050405020304" pitchFamily="18" charset="0"/>
              </a:rPr>
              <a:t>Paint </a:t>
            </a:r>
            <a:r>
              <a:rPr lang="en-US" dirty="0" smtClean="0"/>
              <a:t>loss detection  method</a:t>
            </a:r>
          </a:p>
          <a:p>
            <a:endParaRPr lang="nl-BE" sz="1400" dirty="0"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Evaluation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36D1-F889-47EA-9A08-D5B076498999}" type="slidenum">
              <a:rPr lang="nl-BE" smtClean="0"/>
              <a:t>11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855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82"/>
    </mc:Choice>
    <mc:Fallback xmlns="">
      <p:transition spd="slow" advTm="1948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dirty="0" smtClean="0">
                <a:cs typeface="Times New Roman" panose="02020603050405020304" pitchFamily="18" charset="0"/>
              </a:rPr>
              <a:t>pplying SRC </a:t>
            </a:r>
            <a:r>
              <a:rPr lang="en-US" dirty="0" smtClean="0"/>
              <a:t>to our problem</a:t>
            </a:r>
            <a:endParaRPr lang="nl-BE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8401" y="1274095"/>
            <a:ext cx="5005396" cy="4902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General ideas:</a:t>
            </a:r>
          </a:p>
          <a:p>
            <a:pPr lvl="1"/>
            <a:r>
              <a:rPr lang="en-US" sz="2800" dirty="0"/>
              <a:t>Binary classification.</a:t>
            </a:r>
          </a:p>
          <a:p>
            <a:pPr marL="0" indent="0" algn="just">
              <a:buNone/>
            </a:pPr>
            <a:r>
              <a:rPr lang="en-US" sz="2400" dirty="0"/>
              <a:t>	Class one: Paint loss</a:t>
            </a:r>
          </a:p>
          <a:p>
            <a:pPr marL="0" indent="0" algn="just">
              <a:buNone/>
            </a:pPr>
            <a:r>
              <a:rPr lang="en-US" sz="2400" dirty="0"/>
              <a:t>	Class two: Other</a:t>
            </a:r>
          </a:p>
          <a:p>
            <a:pPr marL="0" indent="0" algn="just">
              <a:buNone/>
            </a:pPr>
            <a:endParaRPr lang="en-US" sz="800" dirty="0"/>
          </a:p>
          <a:p>
            <a:pPr lvl="1" algn="just"/>
            <a:r>
              <a:rPr lang="en-US" sz="2800" dirty="0"/>
              <a:t>Construct dictionary from      well-designed features.</a:t>
            </a:r>
          </a:p>
          <a:p>
            <a:pPr marL="0" indent="0" algn="just">
              <a:buNone/>
            </a:pPr>
            <a:endParaRPr lang="nl-BE" sz="1600" dirty="0"/>
          </a:p>
          <a:p>
            <a:pPr lvl="1" algn="just"/>
            <a:r>
              <a:rPr lang="en-US" sz="2800" dirty="0"/>
              <a:t>Deal with the unreliable  training samples.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36D1-F889-47EA-9A08-D5B076498999}" type="slidenum">
              <a:rPr lang="nl-BE" smtClean="0"/>
              <a:t>12</a:t>
            </a:fld>
            <a:endParaRPr lang="nl-B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611" y="1371735"/>
            <a:ext cx="3413590" cy="49846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38060" y="2991299"/>
            <a:ext cx="287310" cy="289560"/>
          </a:xfrm>
          <a:prstGeom prst="rect">
            <a:avLst/>
          </a:prstGeom>
          <a:noFill/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8" name="Rectangle 7"/>
          <p:cNvSpPr/>
          <p:nvPr/>
        </p:nvSpPr>
        <p:spPr>
          <a:xfrm>
            <a:off x="7807125" y="3574482"/>
            <a:ext cx="325410" cy="289560"/>
          </a:xfrm>
          <a:prstGeom prst="rect">
            <a:avLst/>
          </a:prstGeom>
          <a:noFill/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1688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30"/>
    </mc:Choice>
    <mc:Fallback xmlns="">
      <p:transition spd="slow" advTm="4663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36D1-F889-47EA-9A08-D5B076498999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sources</a:t>
            </a:r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2013315" y="5656621"/>
            <a:ext cx="2516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Infrared image before cleaning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83049" y="5656621"/>
            <a:ext cx="2457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Visible</a:t>
            </a:r>
            <a:r>
              <a:rPr lang="nl-BE" sz="2000" dirty="0"/>
              <a:t> image before cleaning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38881" y="5656621"/>
            <a:ext cx="2365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Visible image after cleaning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11" y="1235811"/>
            <a:ext cx="8620431" cy="451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47"/>
    </mc:Choice>
    <mc:Fallback xmlns="">
      <p:transition spd="slow" advTm="2554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7900" y="1529806"/>
            <a:ext cx="6175450" cy="4095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1280" y="161157"/>
            <a:ext cx="3921945" cy="68195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Feature Generation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36D1-F889-47EA-9A08-D5B076498999}" type="slidenum">
              <a:rPr lang="nl-BE" smtClean="0"/>
              <a:t>14</a:t>
            </a:fld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13841" y="2030934"/>
                <a:ext cx="251061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400" dirty="0">
                    <a:cs typeface="Times New Roman" panose="02020603050405020304" pitchFamily="18" charset="0"/>
                  </a:rPr>
                  <a:t>Features:</a:t>
                </a:r>
              </a:p>
              <a:p>
                <a:r>
                  <a:rPr lang="nl-BE" sz="24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mean</a:t>
                </a:r>
                <a:r>
                  <a:rPr lang="nl-BE" sz="2400" dirty="0">
                    <a:cs typeface="Times New Roman" panose="02020603050405020304" pitchFamily="18" charset="0"/>
                  </a:rPr>
                  <a:t>, </a:t>
                </a:r>
                <a:r>
                  <a:rPr lang="nl-BE" sz="24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variance</a:t>
                </a:r>
                <a:r>
                  <a:rPr lang="nl-BE" sz="2400" dirty="0">
                    <a:cs typeface="Times New Roman" panose="02020603050405020304" pitchFamily="18" charset="0"/>
                  </a:rPr>
                  <a:t>, </a:t>
                </a:r>
                <a:r>
                  <a:rPr lang="nl-BE" sz="24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range</a:t>
                </a:r>
                <a:r>
                  <a:rPr lang="nl-BE" sz="2400" dirty="0">
                    <a:cs typeface="Times New Roman" panose="02020603050405020304" pitchFamily="18" charset="0"/>
                  </a:rPr>
                  <a:t>, </a:t>
                </a:r>
                <a:r>
                  <a:rPr lang="nl-BE" sz="24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correlations (</a:t>
                </a:r>
                <a14:m>
                  <m:oMath xmlns:m="http://schemas.openxmlformats.org/officeDocument/2006/math">
                    <m:r>
                      <a:rPr lang="nl-BE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𝐀</m:t>
                    </m:r>
                    <m:sSup>
                      <m:sSupPr>
                        <m:ctrlPr>
                          <a:rPr lang="nl-BE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BE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  <m:sup>
                        <m:r>
                          <a:rPr lang="nl-BE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and</a:t>
                </a:r>
                <a:r>
                  <a:rPr lang="nl-BE" sz="24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BE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  <m:sup>
                        <m:r>
                          <a:rPr lang="nl-BE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nl-BE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nl-BE" sz="24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)</a:t>
                </a:r>
                <a:r>
                  <a:rPr lang="nl-BE" sz="2400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840" y="2030934"/>
                <a:ext cx="2510619" cy="1569660"/>
              </a:xfrm>
              <a:prstGeom prst="rect">
                <a:avLst/>
              </a:prstGeom>
              <a:blipFill rotWithShape="0">
                <a:blip r:embed="rId5"/>
                <a:stretch>
                  <a:fillRect l="-3641" t="-3101" r="-6068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rved Down Arrow 17"/>
          <p:cNvSpPr/>
          <p:nvPr/>
        </p:nvSpPr>
        <p:spPr>
          <a:xfrm rot="434419">
            <a:off x="5660711" y="1985033"/>
            <a:ext cx="2212444" cy="460461"/>
          </a:xfrm>
          <a:prstGeom prst="curvedDownArrow">
            <a:avLst>
              <a:gd name="adj1" fmla="val 18843"/>
              <a:gd name="adj2" fmla="val 3329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0689" y="4377592"/>
            <a:ext cx="10199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dirty="0"/>
              <a:t>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3999" y="4117864"/>
            <a:ext cx="167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Infrared image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40630" y="4901690"/>
            <a:ext cx="13549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dirty="0"/>
              <a:t>       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2975" y="4825225"/>
            <a:ext cx="2887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Visible color image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31213" y="2168842"/>
            <a:ext cx="15563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dirty="0"/>
              <a:t>     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87180" y="1575694"/>
            <a:ext cx="15563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dirty="0"/>
              <a:t>          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48122" y="1570939"/>
            <a:ext cx="15563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dirty="0"/>
              <a:t>         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93308" y="1575695"/>
            <a:ext cx="2050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Neighborhood matrix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61301" y="1606463"/>
            <a:ext cx="15563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dirty="0"/>
              <a:t>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34970" y="1439457"/>
            <a:ext cx="2178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Feature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04506" y="3890047"/>
                <a:ext cx="3928586" cy="899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506" y="3890046"/>
                <a:ext cx="3928586" cy="899733"/>
              </a:xfrm>
              <a:prstGeom prst="rect">
                <a:avLst/>
              </a:prstGeom>
              <a:blipFill rotWithShape="0">
                <a:blip r:embed="rId6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191116" y="2406691"/>
            <a:ext cx="101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Layer </a:t>
            </a:r>
            <a:r>
              <a:rPr lang="en-US" i="1" dirty="0"/>
              <a:t>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87891" y="3475694"/>
            <a:ext cx="101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Layer 1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2375" y="3967889"/>
            <a:ext cx="134760" cy="149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004507" y="5426557"/>
                <a:ext cx="5148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506" y="5426556"/>
                <a:ext cx="514821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178695" y="2197928"/>
                <a:ext cx="694934" cy="477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695" y="2197928"/>
                <a:ext cx="694934" cy="477888"/>
              </a:xfrm>
              <a:prstGeom prst="rect">
                <a:avLst/>
              </a:prstGeom>
              <a:blipFill rotWithShape="0">
                <a:blip r:embed="rId9"/>
                <a:stretch>
                  <a:fillRect l="-2632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175136" y="2983305"/>
                <a:ext cx="702052" cy="477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136" y="2983305"/>
                <a:ext cx="702052" cy="477888"/>
              </a:xfrm>
              <a:prstGeom prst="rect">
                <a:avLst/>
              </a:prstGeom>
              <a:blipFill rotWithShape="0">
                <a:blip r:embed="rId10"/>
                <a:stretch>
                  <a:fillRect l="-2609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184676" y="4910466"/>
                <a:ext cx="677621" cy="477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675" y="4910466"/>
                <a:ext cx="677621" cy="477888"/>
              </a:xfrm>
              <a:prstGeom prst="rect">
                <a:avLst/>
              </a:prstGeom>
              <a:blipFill rotWithShape="0">
                <a:blip r:embed="rId11"/>
                <a:stretch>
                  <a:fillRect l="-270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8409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33"/>
    </mc:Choice>
    <mc:Fallback xmlns="">
      <p:transition spd="slow" advTm="457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 method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36D1-F889-47EA-9A08-D5B076498999}" type="slidenum">
              <a:rPr lang="nl-BE" smtClean="0"/>
              <a:t>15</a:t>
            </a:fld>
            <a:endParaRPr lang="nl-BE"/>
          </a:p>
        </p:txBody>
      </p:sp>
      <p:sp>
        <p:nvSpPr>
          <p:cNvPr id="7" name="Curved Down Arrow 6"/>
          <p:cNvSpPr/>
          <p:nvPr/>
        </p:nvSpPr>
        <p:spPr>
          <a:xfrm rot="10800000">
            <a:off x="4056550" y="4049981"/>
            <a:ext cx="2541073" cy="46196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6609" y="4511943"/>
            <a:ext cx="185024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Repeat </a:t>
            </a:r>
            <a:r>
              <a:rPr lang="en-US" sz="2000" i="1" dirty="0">
                <a:cs typeface="Times New Roman" panose="02020603050405020304" pitchFamily="18" charset="0"/>
              </a:rPr>
              <a:t>K</a:t>
            </a:r>
            <a:r>
              <a:rPr lang="en-US" sz="2000" dirty="0">
                <a:cs typeface="Times New Roman" panose="02020603050405020304" pitchFamily="18" charset="0"/>
              </a:rPr>
              <a:t> times</a:t>
            </a:r>
            <a:endParaRPr lang="nl-BE" sz="2000" dirty="0">
              <a:cs typeface="Times New Roman" panose="02020603050405020304" pitchFamily="18" charset="0"/>
            </a:endParaRPr>
          </a:p>
        </p:txBody>
      </p:sp>
      <p:graphicFrame>
        <p:nvGraphicFramePr>
          <p:cNvPr id="11" name="Diagram 10"/>
          <p:cNvGraphicFramePr/>
          <p:nvPr>
            <p:extLst/>
          </p:nvPr>
        </p:nvGraphicFramePr>
        <p:xfrm>
          <a:off x="2435140" y="2993442"/>
          <a:ext cx="1743075" cy="996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Right Arrow 13"/>
          <p:cNvSpPr/>
          <p:nvPr/>
        </p:nvSpPr>
        <p:spPr>
          <a:xfrm>
            <a:off x="4215145" y="3353794"/>
            <a:ext cx="422931" cy="263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16" name="Diagram 15"/>
          <p:cNvGraphicFramePr/>
          <p:nvPr>
            <p:extLst/>
          </p:nvPr>
        </p:nvGraphicFramePr>
        <p:xfrm>
          <a:off x="2336653" y="4498075"/>
          <a:ext cx="1940046" cy="827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7" name="Diagram 16"/>
          <p:cNvGraphicFramePr/>
          <p:nvPr>
            <p:extLst/>
          </p:nvPr>
        </p:nvGraphicFramePr>
        <p:xfrm>
          <a:off x="4718681" y="3233669"/>
          <a:ext cx="812063" cy="565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1" name="Diagram 20"/>
          <p:cNvGraphicFramePr/>
          <p:nvPr>
            <p:extLst/>
          </p:nvPr>
        </p:nvGraphicFramePr>
        <p:xfrm>
          <a:off x="6223118" y="3071623"/>
          <a:ext cx="1592235" cy="827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22" name="Diagram 21"/>
          <p:cNvGraphicFramePr/>
          <p:nvPr>
            <p:extLst/>
          </p:nvPr>
        </p:nvGraphicFramePr>
        <p:xfrm>
          <a:off x="8319848" y="3055135"/>
          <a:ext cx="1592235" cy="827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23" name="Right Arrow 22"/>
          <p:cNvSpPr/>
          <p:nvPr/>
        </p:nvSpPr>
        <p:spPr>
          <a:xfrm>
            <a:off x="5665465" y="3337306"/>
            <a:ext cx="422931" cy="263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Right Arrow 23"/>
          <p:cNvSpPr/>
          <p:nvPr/>
        </p:nvSpPr>
        <p:spPr>
          <a:xfrm>
            <a:off x="7856135" y="3352138"/>
            <a:ext cx="422931" cy="263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Right Arrow 24"/>
          <p:cNvSpPr/>
          <p:nvPr/>
        </p:nvSpPr>
        <p:spPr>
          <a:xfrm rot="16200000">
            <a:off x="3143058" y="4099837"/>
            <a:ext cx="352887" cy="227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56" name="Group 55"/>
          <p:cNvGrpSpPr/>
          <p:nvPr/>
        </p:nvGrpSpPr>
        <p:grpSpPr>
          <a:xfrm>
            <a:off x="4834011" y="1589743"/>
            <a:ext cx="1921736" cy="1451669"/>
            <a:chOff x="3090184" y="1140899"/>
            <a:chExt cx="1921736" cy="1451669"/>
          </a:xfrm>
        </p:grpSpPr>
        <p:sp>
          <p:nvSpPr>
            <p:cNvPr id="27" name="Oval 26"/>
            <p:cNvSpPr/>
            <p:nvPr/>
          </p:nvSpPr>
          <p:spPr>
            <a:xfrm>
              <a:off x="3470521" y="1886333"/>
              <a:ext cx="214789" cy="2147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8" name="Oval 27"/>
            <p:cNvSpPr/>
            <p:nvPr/>
          </p:nvSpPr>
          <p:spPr>
            <a:xfrm>
              <a:off x="3090184" y="1891184"/>
              <a:ext cx="220980" cy="2209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9" name="Oval 28"/>
            <p:cNvSpPr/>
            <p:nvPr/>
          </p:nvSpPr>
          <p:spPr>
            <a:xfrm>
              <a:off x="4402925" y="1479597"/>
              <a:ext cx="214789" cy="21478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0" name="Oval 29"/>
            <p:cNvSpPr/>
            <p:nvPr/>
          </p:nvSpPr>
          <p:spPr>
            <a:xfrm>
              <a:off x="4185807" y="2094495"/>
              <a:ext cx="214789" cy="2147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1" name="Oval 30"/>
            <p:cNvSpPr/>
            <p:nvPr/>
          </p:nvSpPr>
          <p:spPr>
            <a:xfrm>
              <a:off x="3781895" y="2089018"/>
              <a:ext cx="214789" cy="2147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2" name="Oval 31"/>
            <p:cNvSpPr/>
            <p:nvPr/>
          </p:nvSpPr>
          <p:spPr>
            <a:xfrm>
              <a:off x="3404653" y="2112164"/>
              <a:ext cx="214789" cy="2147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3" name="Oval 32"/>
            <p:cNvSpPr/>
            <p:nvPr/>
          </p:nvSpPr>
          <p:spPr>
            <a:xfrm>
              <a:off x="3658256" y="2340188"/>
              <a:ext cx="214789" cy="2147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4" name="Oval 33"/>
            <p:cNvSpPr/>
            <p:nvPr/>
          </p:nvSpPr>
          <p:spPr>
            <a:xfrm>
              <a:off x="3959594" y="2364230"/>
              <a:ext cx="214789" cy="2147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5" name="Oval 34"/>
            <p:cNvSpPr/>
            <p:nvPr/>
          </p:nvSpPr>
          <p:spPr>
            <a:xfrm>
              <a:off x="4287305" y="2377779"/>
              <a:ext cx="214789" cy="2147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6" name="Oval 35"/>
            <p:cNvSpPr/>
            <p:nvPr/>
          </p:nvSpPr>
          <p:spPr>
            <a:xfrm>
              <a:off x="4520621" y="2134935"/>
              <a:ext cx="214789" cy="2147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7" name="Oval 36"/>
            <p:cNvSpPr/>
            <p:nvPr/>
          </p:nvSpPr>
          <p:spPr>
            <a:xfrm>
              <a:off x="4570674" y="1268154"/>
              <a:ext cx="214789" cy="21478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8" name="Oval 37"/>
            <p:cNvSpPr/>
            <p:nvPr/>
          </p:nvSpPr>
          <p:spPr>
            <a:xfrm>
              <a:off x="3809802" y="1427065"/>
              <a:ext cx="214789" cy="21478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9" name="Oval 38"/>
            <p:cNvSpPr/>
            <p:nvPr/>
          </p:nvSpPr>
          <p:spPr>
            <a:xfrm>
              <a:off x="4082164" y="1533905"/>
              <a:ext cx="214789" cy="21478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0" name="Oval 39"/>
            <p:cNvSpPr/>
            <p:nvPr/>
          </p:nvSpPr>
          <p:spPr>
            <a:xfrm>
              <a:off x="4463280" y="1756115"/>
              <a:ext cx="214789" cy="21478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1" name="Oval 40"/>
            <p:cNvSpPr/>
            <p:nvPr/>
          </p:nvSpPr>
          <p:spPr>
            <a:xfrm>
              <a:off x="4797131" y="1849600"/>
              <a:ext cx="214789" cy="21478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2" name="Oval 41"/>
            <p:cNvSpPr/>
            <p:nvPr/>
          </p:nvSpPr>
          <p:spPr>
            <a:xfrm>
              <a:off x="4734182" y="1554611"/>
              <a:ext cx="214789" cy="21478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3" name="Oval 42"/>
            <p:cNvSpPr/>
            <p:nvPr/>
          </p:nvSpPr>
          <p:spPr>
            <a:xfrm>
              <a:off x="4072185" y="1249425"/>
              <a:ext cx="214789" cy="21478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4" name="Oval 43"/>
            <p:cNvSpPr/>
            <p:nvPr/>
          </p:nvSpPr>
          <p:spPr>
            <a:xfrm>
              <a:off x="3520581" y="1440129"/>
              <a:ext cx="214789" cy="2147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650037" y="1140899"/>
              <a:ext cx="665655" cy="1151565"/>
              <a:chOff x="5576793" y="1285994"/>
              <a:chExt cx="665655" cy="1225942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5576793" y="1459413"/>
                <a:ext cx="320491" cy="884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.</a:t>
                </a:r>
                <a:endParaRPr lang="nl-BE" sz="48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921957" y="1627267"/>
                <a:ext cx="320491" cy="884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.</a:t>
                </a:r>
                <a:endParaRPr lang="nl-BE" sz="48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769830" y="1459413"/>
                <a:ext cx="320491" cy="884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.</a:t>
                </a:r>
                <a:endParaRPr lang="nl-BE" sz="48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908050" y="1466447"/>
                <a:ext cx="320491" cy="884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.</a:t>
                </a:r>
                <a:endParaRPr lang="nl-BE" sz="48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734355" y="1597407"/>
                <a:ext cx="320491" cy="884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.</a:t>
                </a:r>
                <a:endParaRPr lang="nl-BE" sz="48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716816" y="1285994"/>
                <a:ext cx="320491" cy="884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.</a:t>
                </a:r>
                <a:endParaRPr lang="nl-BE" sz="4800" dirty="0"/>
              </a:p>
            </p:txBody>
          </p:sp>
        </p:grpSp>
      </p:grpSp>
      <p:sp>
        <p:nvSpPr>
          <p:cNvPr id="54" name="Curved Down Arrow 53"/>
          <p:cNvSpPr/>
          <p:nvPr/>
        </p:nvSpPr>
        <p:spPr>
          <a:xfrm rot="9195174" flipV="1">
            <a:off x="3185032" y="1989398"/>
            <a:ext cx="2508888" cy="37991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55" name="Curved Down Arrow 54"/>
          <p:cNvSpPr/>
          <p:nvPr/>
        </p:nvSpPr>
        <p:spPr>
          <a:xfrm rot="9641741" flipV="1">
            <a:off x="3752294" y="2483389"/>
            <a:ext cx="1029998" cy="22933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 rot="19404111">
            <a:off x="3467900" y="1766689"/>
            <a:ext cx="975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part</a:t>
            </a:r>
            <a:endParaRPr lang="nl-BE" sz="2000" dirty="0"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rot="19404111">
            <a:off x="3915308" y="2284870"/>
            <a:ext cx="975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part</a:t>
            </a:r>
            <a:endParaRPr lang="nl-BE" sz="20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828464" y="4158054"/>
                <a:ext cx="3730802" cy="1343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400" i="1">
                          <a:latin typeface="Cambria Math" panose="02040503050406030204" pitchFamily="18" charset="0"/>
                        </a:rPr>
                        <m:t>𝑖𝑑𝑒𝑛𝑡𝑖𝑡𝑦</m:t>
                      </m:r>
                      <m:d>
                        <m:dPr>
                          <m:ctrlPr>
                            <a:rPr lang="nl-B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400" b="1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d>
                      <m:r>
                        <a:rPr lang="nl-BE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sz="2400" i="1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nl-BE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nl-BE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l-BE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nl-BE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nl-BE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l-BE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nl-BE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nl-BE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l-BE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nl-BE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l-BE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nl-B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nl-B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𝑙𝑜𝑠𝑠</m:t>
                          </m:r>
                          <m:r>
                            <a:rPr lang="nl-B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nl-B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𝑛𝑜𝑛𝑙𝑜𝑠𝑠</m:t>
                          </m:r>
                        </m:e>
                      </m:d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464" y="4158053"/>
                <a:ext cx="3730802" cy="1343381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0"/>
          <a:srcRect l="14313"/>
          <a:stretch/>
        </p:blipFill>
        <p:spPr>
          <a:xfrm>
            <a:off x="6763683" y="2033560"/>
            <a:ext cx="2777634" cy="25537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052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517"/>
    </mc:Choice>
    <mc:Fallback xmlns="">
      <p:transition spd="slow" advTm="1105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Graphic spid="11" grpId="0">
        <p:bldAsOne/>
      </p:bldGraphic>
      <p:bldP spid="14" grpId="0" animBg="1"/>
      <p:bldGraphic spid="16" grpId="0">
        <p:bldAsOne/>
      </p:bldGraphic>
      <p:bldGraphic spid="17" grpId="0">
        <p:bldAsOne/>
      </p:bldGraphic>
      <p:bldGraphic spid="21" grpId="0">
        <p:bldAsOne/>
      </p:bldGraphic>
      <p:bldGraphic spid="22" grpId="0">
        <p:bldAsOne/>
      </p:bldGraphic>
      <p:bldP spid="23" grpId="0" animBg="1"/>
      <p:bldP spid="24" grpId="0" animBg="1"/>
      <p:bldP spid="25" grpId="0" animBg="1"/>
      <p:bldP spid="54" grpId="0" animBg="1"/>
      <p:bldP spid="55" grpId="0" animBg="1"/>
      <p:bldP spid="57" grpId="0"/>
      <p:bldP spid="58" grpId="0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r>
              <a:rPr lang="en-US" dirty="0" smtClean="0">
                <a:cs typeface="Times New Roman" panose="02020603050405020304" pitchFamily="18" charset="0"/>
              </a:rPr>
              <a:t> classifiers</a:t>
            </a:r>
            <a:endParaRPr lang="nl-BE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8320" y="1234441"/>
                <a:ext cx="8241030" cy="541781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Linear regression (LR)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arg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𝐇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  <m:r>
                                    <a:rPr lang="nl-BE" b="1" i="0" smtClean="0">
                                      <a:latin typeface="Cambria Math" panose="02040503050406030204" pitchFamily="18" charset="0"/>
                                    </a:rPr>
                                    <m:t>𝐘</m:t>
                                  </m:r>
                                </m:e>
                              </m:d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𝐖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sz="2400" b="1" dirty="0"/>
                  <a:t>  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𝐇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n-US" b="1" dirty="0" smtClean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0" indent="0" algn="just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l-BE" b="1" i="0" smtClean="0">
                                  <a:latin typeface="Cambria Math" panose="02040503050406030204" pitchFamily="18" charset="0"/>
                                </a:rPr>
                                <m:t>𝐘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nl-BE" b="1" i="0" smtClean="0">
                              <a:latin typeface="Cambria Math" panose="02040503050406030204" pitchFamily="18" charset="0"/>
                            </a:rPr>
                            <m:t>𝐘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𝐈</m:t>
                          </m:r>
                          <m: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nl-BE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𝐘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nl-BE" dirty="0" smtClean="0"/>
              </a:p>
              <a:p>
                <a:pPr marL="0" indent="0">
                  <a:buNone/>
                </a:pPr>
                <a:endParaRPr lang="nl-BE" sz="1400" dirty="0"/>
              </a:p>
              <a:p>
                <a:r>
                  <a:rPr lang="en-US" dirty="0"/>
                  <a:t>SVM </a:t>
                </a:r>
                <a:r>
                  <a:rPr lang="en-US" dirty="0" smtClean="0"/>
                  <a:t>classifier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  <a:r>
                  <a:rPr lang="en-US" dirty="0" err="1" smtClean="0"/>
                  <a:t>LibSVM</a:t>
                </a:r>
                <a:r>
                  <a:rPr lang="en-US" dirty="0" smtClean="0"/>
                  <a:t>-toolbox.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nl-BE" sz="1600" dirty="0"/>
                  <a:t> https://www.csie.ntu.edu.tw/~cjlin/libsvm/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4320" y="1234440"/>
                <a:ext cx="8241030" cy="5417819"/>
              </a:xfrm>
              <a:blipFill rotWithShape="1">
                <a:blip r:embed="rId3"/>
                <a:stretch>
                  <a:fillRect l="-1257" t="-1802" b="-33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36D1-F889-47EA-9A08-D5B076498999}" type="slidenum">
              <a:rPr lang="nl-BE" smtClean="0"/>
              <a:t>16</a:t>
            </a:fld>
            <a:endParaRPr lang="nl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987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1"/>
    </mc:Choice>
    <mc:Fallback xmlns="">
      <p:transition spd="slow" advTm="372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anose="02020603050405020304" pitchFamily="18" charset="0"/>
              </a:rPr>
              <a:t>Outline</a:t>
            </a:r>
            <a:endParaRPr lang="nl-BE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Problem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Sparse representation classification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nl-BE" dirty="0" smtClean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Paint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loss detection  method</a:t>
            </a:r>
          </a:p>
          <a:p>
            <a:endParaRPr lang="nl-BE" sz="1400" dirty="0">
              <a:cs typeface="Times New Roman" panose="02020603050405020304" pitchFamily="18" charset="0"/>
            </a:endParaRPr>
          </a:p>
          <a:p>
            <a:r>
              <a:rPr lang="en-US" dirty="0" smtClean="0">
                <a:cs typeface="Times New Roman" panose="02020603050405020304" pitchFamily="18" charset="0"/>
              </a:rPr>
              <a:t>Evaluation</a:t>
            </a:r>
          </a:p>
          <a:p>
            <a:endParaRPr lang="en-US" sz="1400" dirty="0"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36D1-F889-47EA-9A08-D5B076498999}" type="slidenum">
              <a:rPr lang="nl-BE" smtClean="0"/>
              <a:t>17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6942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82"/>
    </mc:Choice>
    <mc:Fallback xmlns="">
      <p:transition spd="slow" advTm="1948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anose="02020603050405020304" pitchFamily="18" charset="0"/>
              </a:rPr>
              <a:t>Outline</a:t>
            </a:r>
            <a:endParaRPr lang="nl-BE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anose="02020603050405020304" pitchFamily="18" charset="0"/>
              </a:rPr>
              <a:t>Problem</a:t>
            </a:r>
          </a:p>
          <a:p>
            <a:endParaRPr lang="en-US" sz="1400" dirty="0">
              <a:cs typeface="Times New Roman" panose="02020603050405020304" pitchFamily="18" charset="0"/>
            </a:endParaRPr>
          </a:p>
          <a:p>
            <a:r>
              <a:rPr lang="en-US" dirty="0" smtClean="0"/>
              <a:t>Sparse representation classification</a:t>
            </a:r>
            <a:endParaRPr lang="en-US" dirty="0" smtClean="0">
              <a:cs typeface="Times New Roman" panose="02020603050405020304" pitchFamily="18" charset="0"/>
            </a:endParaRPr>
          </a:p>
          <a:p>
            <a:endParaRPr lang="en-US" sz="1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nl-BE" dirty="0" smtClean="0">
                <a:cs typeface="Times New Roman" panose="02020603050405020304" pitchFamily="18" charset="0"/>
              </a:rPr>
              <a:t>Paint </a:t>
            </a:r>
            <a:r>
              <a:rPr lang="en-US" dirty="0" smtClean="0"/>
              <a:t>loss detection  method</a:t>
            </a:r>
          </a:p>
          <a:p>
            <a:endParaRPr lang="nl-BE" sz="1400" dirty="0">
              <a:cs typeface="Times New Roman" panose="02020603050405020304" pitchFamily="18" charset="0"/>
            </a:endParaRPr>
          </a:p>
          <a:p>
            <a:r>
              <a:rPr lang="en-US" dirty="0" smtClean="0">
                <a:cs typeface="Times New Roman" panose="02020603050405020304" pitchFamily="18" charset="0"/>
              </a:rPr>
              <a:t>Evaluation</a:t>
            </a:r>
          </a:p>
          <a:p>
            <a:endParaRPr lang="en-US" sz="1400" dirty="0">
              <a:cs typeface="Times New Roman" panose="02020603050405020304" pitchFamily="18" charset="0"/>
            </a:endParaRPr>
          </a:p>
          <a:p>
            <a:r>
              <a:rPr lang="en-US" dirty="0" smtClean="0"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36D1-F889-47EA-9A08-D5B076498999}" type="slidenum">
              <a:rPr lang="nl-BE" smtClean="0"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155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82"/>
    </mc:Choice>
    <mc:Fallback xmlns="">
      <p:transition spd="slow" advTm="1948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2255" y="161310"/>
            <a:ext cx="4716675" cy="68195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Case study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nl-B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36D1-F889-47EA-9A08-D5B076498999}" type="slidenum">
              <a:rPr lang="nl-BE" smtClean="0"/>
              <a:t>3</a:t>
            </a:fld>
            <a:endParaRPr lang="nl-BE" dirty="0"/>
          </a:p>
        </p:txBody>
      </p:sp>
      <p:sp>
        <p:nvSpPr>
          <p:cNvPr id="12" name="TextBox 11"/>
          <p:cNvSpPr txBox="1"/>
          <p:nvPr/>
        </p:nvSpPr>
        <p:spPr>
          <a:xfrm>
            <a:off x="1922189" y="5576553"/>
            <a:ext cx="8347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cs typeface="Times New Roman" panose="02020603050405020304" pitchFamily="18" charset="0"/>
              </a:rPr>
              <a:t>The </a:t>
            </a:r>
            <a:r>
              <a:rPr lang="en-US" sz="2800" i="1" dirty="0">
                <a:cs typeface="Times New Roman" panose="02020603050405020304" pitchFamily="18" charset="0"/>
              </a:rPr>
              <a:t>Ghent Altarpiece</a:t>
            </a:r>
            <a:r>
              <a:rPr lang="en-US" sz="2800" dirty="0">
                <a:cs typeface="Times New Roman" panose="02020603050405020304" pitchFamily="18" charset="0"/>
              </a:rPr>
              <a:t>, Hubert and Jan Van Eyck,</a:t>
            </a:r>
          </a:p>
          <a:p>
            <a:pPr algn="ctr"/>
            <a:r>
              <a:rPr lang="en-US" sz="2800" dirty="0">
                <a:cs typeface="Times New Roman" panose="02020603050405020304" pitchFamily="18" charset="0"/>
              </a:rPr>
              <a:t>completed in 1432.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389" y="1274095"/>
            <a:ext cx="8624886" cy="41330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484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28"/>
    </mc:Choice>
    <mc:Fallback xmlns="">
      <p:transition spd="slow" advTm="7052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7909" y="161310"/>
            <a:ext cx="5251021" cy="68195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Current restoration treatment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nl-B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36D1-F889-47EA-9A08-D5B076498999}" type="slidenum">
              <a:rPr lang="nl-BE" smtClean="0"/>
              <a:t>4</a:t>
            </a:fld>
            <a:endParaRPr lang="nl-BE" dirty="0"/>
          </a:p>
        </p:txBody>
      </p:sp>
      <p:sp>
        <p:nvSpPr>
          <p:cNvPr id="14" name="TextBox 13"/>
          <p:cNvSpPr txBox="1"/>
          <p:nvPr/>
        </p:nvSpPr>
        <p:spPr>
          <a:xfrm>
            <a:off x="2483840" y="5896078"/>
            <a:ext cx="7679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cs typeface="Times New Roman" panose="02020603050405020304" pitchFamily="18" charset="0"/>
              </a:rPr>
              <a:t>Restoration campaign (KIK-IRPA) started in 2012.</a:t>
            </a:r>
          </a:p>
        </p:txBody>
      </p:sp>
      <p:pic>
        <p:nvPicPr>
          <p:cNvPr id="8" name="RestorationLamGods1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6"/>
          <a:srcRect l="7276" r="7276"/>
          <a:stretch>
            <a:fillRect/>
          </a:stretch>
        </p:blipFill>
        <p:spPr>
          <a:xfrm>
            <a:off x="3156034" y="1445002"/>
            <a:ext cx="5892498" cy="41597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687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28"/>
    </mc:Choice>
    <mc:Fallback xmlns="">
      <p:transition spd="slow" advTm="70528"/>
    </mc:Fallback>
  </mc:AlternateContent>
  <p:timing>
    <p:tnLst>
      <p:par>
        <p:cTn id="1" dur="indefinite" restart="never" nodeType="tmRoot">
          <p:childTnLst>
            <p:video fullScrn="1"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Paint losses</a:t>
            </a:r>
            <a:endParaRPr lang="en-US" dirty="0"/>
          </a:p>
        </p:txBody>
      </p:sp>
      <p:sp>
        <p:nvSpPr>
          <p:cNvPr id="14" name="Tijdelijke aanduiding voor dianummer 4"/>
          <p:cNvSpPr txBox="1">
            <a:spLocks/>
          </p:cNvSpPr>
          <p:nvPr/>
        </p:nvSpPr>
        <p:spPr>
          <a:xfrm>
            <a:off x="8077200" y="6356351"/>
            <a:ext cx="1653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F32F1-1295-46D7-BF62-186CF21D42AC}" type="slidenum">
              <a:rPr lang="nl-BE">
                <a:solidFill>
                  <a:schemeClr val="bg1">
                    <a:lumMod val="50000"/>
                  </a:schemeClr>
                </a:solidFill>
              </a:rPr>
              <a:pPr/>
              <a:t>5</a:t>
            </a:fld>
            <a:endParaRPr lang="nl-B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5595" y="6253241"/>
            <a:ext cx="6560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Paint losses revealed after removing the </a:t>
            </a:r>
            <a:r>
              <a:rPr lang="en-US" sz="2400" dirty="0" err="1"/>
              <a:t>overpaint</a:t>
            </a:r>
            <a:r>
              <a:rPr lang="en-US" sz="24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125" y="1325802"/>
            <a:ext cx="7972900" cy="49208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098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64"/>
    </mc:Choice>
    <mc:Fallback xmlns="">
      <p:transition spd="slow" advTm="2976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678" y="1159710"/>
            <a:ext cx="3993202" cy="51586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013" y="1099496"/>
            <a:ext cx="4080793" cy="5222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anose="02020603050405020304" pitchFamily="18" charset="0"/>
              </a:rPr>
              <a:t>Other examples of paint loss </a:t>
            </a:r>
            <a:endParaRPr lang="nl-BE" dirty="0"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36D1-F889-47EA-9A08-D5B076498999}" type="slidenum">
              <a:rPr lang="nl-BE" smtClean="0"/>
              <a:t>6</a:t>
            </a:fld>
            <a:endParaRPr lang="nl-BE" dirty="0"/>
          </a:p>
        </p:txBody>
      </p:sp>
      <p:sp>
        <p:nvSpPr>
          <p:cNvPr id="10" name="Rectangle 9"/>
          <p:cNvSpPr/>
          <p:nvPr/>
        </p:nvSpPr>
        <p:spPr>
          <a:xfrm>
            <a:off x="7124700" y="2759771"/>
            <a:ext cx="457200" cy="434340"/>
          </a:xfrm>
          <a:prstGeom prst="rect">
            <a:avLst/>
          </a:prstGeom>
          <a:noFill/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1" name="Rectangle 10"/>
          <p:cNvSpPr/>
          <p:nvPr/>
        </p:nvSpPr>
        <p:spPr>
          <a:xfrm>
            <a:off x="7495661" y="5153928"/>
            <a:ext cx="554268" cy="629349"/>
          </a:xfrm>
          <a:prstGeom prst="rect">
            <a:avLst/>
          </a:prstGeom>
          <a:noFill/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4" name="Rectangle 13"/>
          <p:cNvSpPr/>
          <p:nvPr/>
        </p:nvSpPr>
        <p:spPr>
          <a:xfrm>
            <a:off x="9049178" y="5822857"/>
            <a:ext cx="487680" cy="472440"/>
          </a:xfrm>
          <a:prstGeom prst="rect">
            <a:avLst/>
          </a:prstGeom>
          <a:noFill/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6" name="Oval 15"/>
          <p:cNvSpPr/>
          <p:nvPr/>
        </p:nvSpPr>
        <p:spPr>
          <a:xfrm rot="1970884">
            <a:off x="3933929" y="1578295"/>
            <a:ext cx="1937631" cy="584138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7" name="Rectangle 16"/>
          <p:cNvSpPr/>
          <p:nvPr/>
        </p:nvSpPr>
        <p:spPr>
          <a:xfrm>
            <a:off x="6996043" y="5498019"/>
            <a:ext cx="217782" cy="205740"/>
          </a:xfrm>
          <a:prstGeom prst="rect">
            <a:avLst/>
          </a:prstGeom>
          <a:noFill/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8" name="Rectangle 17"/>
          <p:cNvSpPr/>
          <p:nvPr/>
        </p:nvSpPr>
        <p:spPr>
          <a:xfrm>
            <a:off x="6696158" y="5915753"/>
            <a:ext cx="217782" cy="205740"/>
          </a:xfrm>
          <a:prstGeom prst="rect">
            <a:avLst/>
          </a:prstGeom>
          <a:noFill/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9" name="Rectangle 18"/>
          <p:cNvSpPr/>
          <p:nvPr/>
        </p:nvSpPr>
        <p:spPr>
          <a:xfrm>
            <a:off x="7277879" y="5929802"/>
            <a:ext cx="217782" cy="205740"/>
          </a:xfrm>
          <a:prstGeom prst="rect">
            <a:avLst/>
          </a:prstGeom>
          <a:noFill/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0" name="Rectangle 19"/>
          <p:cNvSpPr/>
          <p:nvPr/>
        </p:nvSpPr>
        <p:spPr>
          <a:xfrm>
            <a:off x="9618467" y="1268490"/>
            <a:ext cx="217782" cy="205740"/>
          </a:xfrm>
          <a:prstGeom prst="rect">
            <a:avLst/>
          </a:prstGeom>
          <a:noFill/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1" name="Oval 20"/>
          <p:cNvSpPr/>
          <p:nvPr/>
        </p:nvSpPr>
        <p:spPr>
          <a:xfrm rot="1970884">
            <a:off x="8160904" y="1543305"/>
            <a:ext cx="1937631" cy="584138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7" name="TextBox 6"/>
          <p:cNvSpPr txBox="1"/>
          <p:nvPr/>
        </p:nvSpPr>
        <p:spPr>
          <a:xfrm>
            <a:off x="2452109" y="6232447"/>
            <a:ext cx="3187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Before </a:t>
            </a:r>
            <a:r>
              <a:rPr lang="nl-BE" sz="2400" dirty="0"/>
              <a:t>cleaning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40978" y="6268612"/>
            <a:ext cx="2930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After cleaning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420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96"/>
    </mc:Choice>
    <mc:Fallback xmlns="">
      <p:transition spd="slow" advTm="66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1571" y="1298918"/>
            <a:ext cx="4945954" cy="490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Paint loss detection crucial for: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Documenting</a:t>
            </a:r>
            <a:r>
              <a:rPr lang="en-US" dirty="0" smtClean="0"/>
              <a:t> purpose</a:t>
            </a:r>
          </a:p>
          <a:p>
            <a:r>
              <a:rPr lang="en-US" dirty="0">
                <a:solidFill>
                  <a:srgbClr val="FF0000"/>
                </a:solidFill>
              </a:rPr>
              <a:t>Input for virtual </a:t>
            </a:r>
            <a:r>
              <a:rPr lang="en-US" dirty="0" smtClean="0">
                <a:solidFill>
                  <a:srgbClr val="FF0000"/>
                </a:solidFill>
              </a:rPr>
              <a:t>restoration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Decision making </a:t>
            </a:r>
            <a:r>
              <a:rPr lang="en-US" dirty="0" smtClean="0"/>
              <a:t>in the real  restoration campaign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Currently </a:t>
            </a:r>
            <a:r>
              <a:rPr lang="en-US" dirty="0"/>
              <a:t>done </a:t>
            </a:r>
            <a:r>
              <a:rPr lang="en-US" dirty="0" smtClean="0"/>
              <a:t>manually: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Labor intensive</a:t>
            </a:r>
          </a:p>
          <a:p>
            <a:r>
              <a:rPr lang="en-US" dirty="0">
                <a:solidFill>
                  <a:srgbClr val="FF0000"/>
                </a:solidFill>
              </a:rPr>
              <a:t>Prone to errors</a:t>
            </a:r>
          </a:p>
          <a:p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pPr marL="457200" lvl="1" indent="0">
              <a:buNone/>
            </a:pPr>
            <a:endParaRPr lang="nl-BE" dirty="0"/>
          </a:p>
          <a:p>
            <a:pPr marL="457200" lvl="1" indent="0">
              <a:buNone/>
            </a:pP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nl-BE" dirty="0"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36D1-F889-47EA-9A08-D5B076498999}" type="slidenum">
              <a:rPr lang="nl-BE" smtClean="0"/>
              <a:t>7</a:t>
            </a:fld>
            <a:endParaRPr lang="nl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910" y="1231777"/>
            <a:ext cx="3912475" cy="51245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202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96"/>
    </mc:Choice>
    <mc:Fallback xmlns="">
      <p:transition spd="slow" advTm="6649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anose="02020603050405020304" pitchFamily="18" charset="0"/>
              </a:rPr>
              <a:t>Outline</a:t>
            </a:r>
            <a:endParaRPr lang="nl-BE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Problem</a:t>
            </a:r>
          </a:p>
          <a:p>
            <a:endParaRPr lang="en-US" sz="1400" dirty="0">
              <a:cs typeface="Times New Roman" panose="02020603050405020304" pitchFamily="18" charset="0"/>
            </a:endParaRPr>
          </a:p>
          <a:p>
            <a:r>
              <a:rPr lang="en-US" dirty="0" smtClean="0"/>
              <a:t>Sparse representation classification</a:t>
            </a:r>
            <a:endParaRPr lang="en-US" dirty="0" smtClean="0">
              <a:cs typeface="Times New Roman" panose="02020603050405020304" pitchFamily="18" charset="0"/>
            </a:endParaRPr>
          </a:p>
          <a:p>
            <a:endParaRPr lang="en-US" sz="1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nl-BE" dirty="0" smtClean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Paint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loss detection  method</a:t>
            </a:r>
          </a:p>
          <a:p>
            <a:endParaRPr lang="nl-BE" sz="1400" dirty="0">
              <a:solidFill>
                <a:schemeClr val="bg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Evaluation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36D1-F889-47EA-9A08-D5B076498999}" type="slidenum">
              <a:rPr lang="nl-BE" smtClean="0"/>
              <a:t>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1055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82"/>
    </mc:Choice>
    <mc:Fallback xmlns="">
      <p:transition spd="slow" advTm="1948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Coding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18401" y="1274094"/>
                <a:ext cx="8634825" cy="523338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Model: </a:t>
                </a:r>
              </a:p>
              <a:p>
                <a:pPr marL="0" indent="0">
                  <a:buNone/>
                </a:pPr>
                <a:endParaRPr lang="en-US" b="1" i="1" dirty="0"/>
              </a:p>
              <a:p>
                <a:pPr marL="0" indent="0">
                  <a:buNone/>
                </a:pPr>
                <a:r>
                  <a:rPr lang="en-US" b="1" dirty="0" smtClean="0"/>
                  <a:t>    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𝐃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nl-BE" dirty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nl-BE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𝐝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nl-BE" i="1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Objective</a:t>
                </a:r>
                <a:r>
                  <a:rPr lang="nl-BE" dirty="0" smtClean="0"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nl-B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arg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nl-BE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𝑠𝑢𝑏𝑗𝑒𝑐𝑡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𝑡𝑜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</m:t>
                        </m:r>
                        <m:r>
                          <a:rPr lang="en-US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𝐃</m:t>
                        </m:r>
                        <m:r>
                          <a:rPr lang="nl-B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nl-BE" dirty="0" smtClean="0"/>
              </a:p>
              <a:p>
                <a:pPr marL="0" indent="0">
                  <a:buNone/>
                </a:pPr>
                <a:endParaRPr lang="nl-BE" sz="800" dirty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indicates the number of nonzero elements in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nl-BE" dirty="0" smtClean="0"/>
                  <a:t>.</a:t>
                </a:r>
              </a:p>
              <a:p>
                <a:pPr marL="0" indent="0">
                  <a:buNone/>
                </a:pPr>
                <a:endParaRPr lang="nl-BE" sz="800" dirty="0"/>
              </a:p>
              <a:p>
                <a:pPr marL="0" indent="0">
                  <a:buNone/>
                </a:pPr>
                <a:r>
                  <a:rPr lang="en-US" dirty="0" smtClean="0"/>
                  <a:t>Solvers</a:t>
                </a:r>
                <a:r>
                  <a:rPr lang="nl-BE" dirty="0" smtClean="0"/>
                  <a:t>: relaxation or greedy algorithms.</a:t>
                </a:r>
                <a:endParaRPr lang="nl-BE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4400" y="1274094"/>
                <a:ext cx="8634825" cy="5233386"/>
              </a:xfrm>
              <a:blipFill rotWithShape="1">
                <a:blip r:embed="rId3"/>
                <a:stretch>
                  <a:fillRect l="-1483" t="-186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5586233" y="1684851"/>
            <a:ext cx="4011545" cy="2122086"/>
            <a:chOff x="2336941" y="1132640"/>
            <a:chExt cx="4011545" cy="2122086"/>
          </a:xfrm>
        </p:grpSpPr>
        <p:pic>
          <p:nvPicPr>
            <p:cNvPr id="4" name="Content Placeholder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941" y="1504360"/>
              <a:ext cx="3943350" cy="164336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920740" y="1132640"/>
                  <a:ext cx="35955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nl-BE" sz="2400" b="1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0740" y="1132640"/>
                  <a:ext cx="359551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5085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336941" y="2793061"/>
                  <a:ext cx="123126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𝐲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sup>
                        </m:sSup>
                      </m:oMath>
                    </m:oMathPara>
                  </a14:m>
                  <a:endParaRPr lang="nl-BE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6941" y="2793061"/>
                  <a:ext cx="1231269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488587" y="1183681"/>
                  <a:ext cx="285989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/>
                    <a:t>D</a:t>
                  </a:r>
                  <a:r>
                    <a:rPr lang="en-US" sz="2400" dirty="0"/>
                    <a:t>=[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sz="2400" dirty="0"/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</m:oMath>
                  </a14:m>
                  <a:r>
                    <a:rPr lang="en-US" sz="2400" dirty="0"/>
                    <a:t>]</a:t>
                  </a:r>
                  <a:endParaRPr lang="nl-BE" sz="24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8587" y="1183681"/>
                  <a:ext cx="2859899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198"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36D1-F889-47EA-9A08-D5B076498999}" type="slidenum">
              <a:rPr lang="nl-BE" smtClean="0"/>
              <a:t>9</a:t>
            </a:fld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251991" y="3355304"/>
                <a:ext cx="1705959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sup>
                    </m:sSup>
                  </m:oMath>
                </a14:m>
                <a:endParaRPr lang="nl-BE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990" y="3355303"/>
                <a:ext cx="1705959" cy="468205"/>
              </a:xfrm>
              <a:prstGeom prst="rect">
                <a:avLst/>
              </a:prstGeom>
              <a:blipFill rotWithShape="0">
                <a:blip r:embed="rId8"/>
                <a:stretch>
                  <a:fillRect l="-5735" t="-909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534927" y="3648346"/>
                <a:ext cx="1705959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sup>
                      </m:sSup>
                    </m:oMath>
                  </m:oMathPara>
                </a14:m>
                <a:endParaRPr lang="nl-BE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926" y="3648345"/>
                <a:ext cx="1705959" cy="46820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047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66"/>
    </mc:Choice>
    <mc:Fallback xmlns="">
      <p:transition spd="slow" advTm="54966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0.6|0.7|1.1|5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0.6|0.7|1.1|5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15.2|2.1|2.3|6.6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9|16.5|27.8|0.9|1.2|2.6|0.6|1.1|5.6|13.3|19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0|0.8|28.4|17|8.1|1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Microsoft Office PowerPoint</Application>
  <PresentationFormat>Widescreen</PresentationFormat>
  <Paragraphs>202</Paragraphs>
  <Slides>17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Office Theme</vt:lpstr>
      <vt:lpstr>Paint Loss Detection in Old Paintings by Sparse Representation Classification</vt:lpstr>
      <vt:lpstr>Outline</vt:lpstr>
      <vt:lpstr>Case study</vt:lpstr>
      <vt:lpstr>Current restoration treatment</vt:lpstr>
      <vt:lpstr>Paint losses</vt:lpstr>
      <vt:lpstr>Other examples of paint loss </vt:lpstr>
      <vt:lpstr>Problem</vt:lpstr>
      <vt:lpstr>Outline</vt:lpstr>
      <vt:lpstr>Sparse Coding</vt:lpstr>
      <vt:lpstr>Sparse Representation Classification</vt:lpstr>
      <vt:lpstr>Outline</vt:lpstr>
      <vt:lpstr>Applying SRC to our problem</vt:lpstr>
      <vt:lpstr>Image sources</vt:lpstr>
      <vt:lpstr>Feature Generation</vt:lpstr>
      <vt:lpstr>Detection method</vt:lpstr>
      <vt:lpstr>Reference classifiers</vt:lpstr>
      <vt:lpstr>Outline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shhuang</dc:creator>
  <cp:lastModifiedBy>shhuang</cp:lastModifiedBy>
  <cp:revision>2</cp:revision>
  <dcterms:created xsi:type="dcterms:W3CDTF">2016-09-06T07:09:05Z</dcterms:created>
  <dcterms:modified xsi:type="dcterms:W3CDTF">2016-09-06T07:10:49Z</dcterms:modified>
</cp:coreProperties>
</file>