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14"/>
  </p:notesMasterIdLst>
  <p:handoutMasterIdLst>
    <p:handoutMasterId r:id="rId15"/>
  </p:handoutMasterIdLst>
  <p:sldIdLst>
    <p:sldId id="294" r:id="rId2"/>
    <p:sldId id="318" r:id="rId3"/>
    <p:sldId id="319" r:id="rId4"/>
    <p:sldId id="324" r:id="rId5"/>
    <p:sldId id="325" r:id="rId6"/>
    <p:sldId id="353" r:id="rId7"/>
    <p:sldId id="359" r:id="rId8"/>
    <p:sldId id="368" r:id="rId9"/>
    <p:sldId id="370" r:id="rId10"/>
    <p:sldId id="332" r:id="rId11"/>
    <p:sldId id="361" r:id="rId12"/>
    <p:sldId id="372" r:id="rId13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11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67EB"/>
    <a:srgbClr val="FFE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0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092" y="96"/>
      </p:cViewPr>
      <p:guideLst>
        <p:guide orient="horz" pos="2160"/>
        <p:guide pos="2880"/>
        <p:guide orient="horz" pos="411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F2550-F7D5-4F54-B649-D573610346AE}" type="datetimeFigureOut">
              <a:rPr lang="nl-BE" smtClean="0"/>
              <a:t>6/09/2016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C6186-0504-4045-B2FB-CF1BC3F529A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726596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34EF54-E253-493C-985B-5ABDC7E2CAE2}" type="datetimeFigureOut">
              <a:rPr lang="nl-BE" smtClean="0"/>
              <a:t>6/09/2016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2B5FE5-71BA-46CB-BD54-CC81D781B671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674365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45522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B5FE5-71BA-46CB-BD54-CC81D781B671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75814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</a:t>
            </a:r>
            <a:r>
              <a:rPr lang="en-US" baseline="0" dirty="0" smtClean="0"/>
              <a:t> the </a:t>
            </a:r>
            <a:r>
              <a:rPr lang="en-US" dirty="0" smtClean="0"/>
              <a:t>Face,</a:t>
            </a:r>
            <a:r>
              <a:rPr lang="en-US" baseline="0" dirty="0" smtClean="0"/>
              <a:t> wrong detection.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B5FE5-71BA-46CB-BD54-CC81D781B671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8494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B5FE5-71BA-46CB-BD54-CC81D781B671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75779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B5FE5-71BA-46CB-BD54-CC81D781B671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30009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6777-DFB2-458E-BBFB-7608F833D2E8}" type="datetime1">
              <a:rPr lang="nl-BE" smtClean="0"/>
              <a:t>6/09/2016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36D1-F889-47EA-9A08-D5B076498999}" type="slidenum">
              <a:rPr lang="nl-BE" smtClean="0"/>
              <a:t>‹#›</a:t>
            </a:fld>
            <a:endParaRPr lang="nl-BE"/>
          </a:p>
        </p:txBody>
      </p:sp>
      <p:pic>
        <p:nvPicPr>
          <p:cNvPr id="9" name="Picture 11" descr="ca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82"/>
            <a:ext cx="9144000" cy="91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3461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B1189-0506-4F40-B7B5-46129689C60B}" type="datetime1">
              <a:rPr lang="nl-BE" smtClean="0"/>
              <a:t>6/09/2016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36D1-F889-47EA-9A08-D5B07649899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18989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0F699-1BE2-42AD-A9A5-45258434D83A}" type="datetime1">
              <a:rPr lang="nl-BE" smtClean="0"/>
              <a:t>6/09/2016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36D1-F889-47EA-9A08-D5B07649899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141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400" y="1274094"/>
            <a:ext cx="8634825" cy="4902563"/>
          </a:xfrm>
        </p:spPr>
        <p:txBody>
          <a:bodyPr/>
          <a:lstStyle>
            <a:lvl1pPr>
              <a:defRPr>
                <a:latin typeface="+mn-lt"/>
                <a:cs typeface="Times New Roman" panose="02020603050405020304" pitchFamily="18" charset="0"/>
              </a:defRPr>
            </a:lvl1pPr>
            <a:lvl2pPr>
              <a:defRPr>
                <a:latin typeface="+mn-lt"/>
                <a:cs typeface="Times New Roman" panose="02020603050405020304" pitchFamily="18" charset="0"/>
              </a:defRPr>
            </a:lvl2pPr>
            <a:lvl3pPr>
              <a:defRPr>
                <a:latin typeface="+mn-lt"/>
                <a:cs typeface="Times New Roman" panose="02020603050405020304" pitchFamily="18" charset="0"/>
              </a:defRPr>
            </a:lvl3pPr>
            <a:lvl4pPr>
              <a:defRPr>
                <a:latin typeface="+mn-lt"/>
                <a:cs typeface="Times New Roman" panose="02020603050405020304" pitchFamily="18" charset="0"/>
              </a:defRPr>
            </a:lvl4pPr>
            <a:lvl5pPr>
              <a:defRPr>
                <a:latin typeface="+mn-lt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A851B-C8B6-4452-AAED-27D8951421CC}" type="datetime1">
              <a:rPr lang="nl-BE" smtClean="0"/>
              <a:t>6/09/2016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69950" y="6356351"/>
            <a:ext cx="2057400" cy="365125"/>
          </a:xfrm>
        </p:spPr>
        <p:txBody>
          <a:bodyPr/>
          <a:lstStyle/>
          <a:p>
            <a:fld id="{F4F536D1-F889-47EA-9A08-D5B076498999}" type="slidenum">
              <a:rPr lang="nl-BE" smtClean="0"/>
              <a:pPr/>
              <a:t>‹#›</a:t>
            </a:fld>
            <a:endParaRPr lang="nl-BE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7600" y="70075"/>
            <a:ext cx="9259200" cy="102432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056800" y="6400413"/>
            <a:ext cx="59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/29</a:t>
            </a:r>
            <a:endParaRPr lang="nl-BE" sz="1200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0675" y="161157"/>
            <a:ext cx="5318550" cy="681958"/>
          </a:xfrm>
        </p:spPr>
        <p:txBody>
          <a:bodyPr/>
          <a:lstStyle>
            <a:lvl1pPr algn="r">
              <a:defRPr sz="3200"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700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40368-0DD6-4ED4-9F8A-2EE9F677A7E7}" type="datetime1">
              <a:rPr lang="nl-BE" smtClean="0"/>
              <a:t>6/09/2016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36D1-F889-47EA-9A08-D5B07649899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69089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451AF-2182-485D-86EF-9A29629117F8}" type="datetime1">
              <a:rPr lang="nl-BE" smtClean="0"/>
              <a:t>6/09/2016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36D1-F889-47EA-9A08-D5B07649899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14221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EE38-8BA2-44C5-9C7E-E3B1FB4BAF90}" type="datetime1">
              <a:rPr lang="nl-BE" smtClean="0"/>
              <a:t>6/09/2016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36D1-F889-47EA-9A08-D5B07649899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16412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1A7C9-42C5-406F-A8F0-A7837382A27C}" type="datetime1">
              <a:rPr lang="nl-BE" smtClean="0"/>
              <a:t>6/09/2016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36D1-F889-47EA-9A08-D5B07649899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8557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E547B-073E-4193-80EE-890E66B0EC54}" type="datetime1">
              <a:rPr lang="nl-BE" smtClean="0"/>
              <a:t>6/09/2016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36D1-F889-47EA-9A08-D5B07649899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2896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4FD7-51B4-4235-8650-D7CAB0C73634}" type="datetime1">
              <a:rPr lang="nl-BE" smtClean="0"/>
              <a:t>6/09/2016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36D1-F889-47EA-9A08-D5B07649899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895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7B0C-946A-4E9C-A544-321972A7EDAE}" type="datetime1">
              <a:rPr lang="nl-BE" smtClean="0"/>
              <a:t>6/09/2016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36D1-F889-47EA-9A08-D5B07649899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6719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13323-F1BB-4273-9996-1E7896376772}" type="datetime1">
              <a:rPr lang="nl-BE" smtClean="0"/>
              <a:t>6/09/2016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536D1-F889-47EA-9A08-D5B07649899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488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ipi.ugent.be/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"/><Relationship Id="rId4" Type="http://schemas.openxmlformats.org/officeDocument/2006/relationships/image" Target="../media/image6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"/><Relationship Id="rId4" Type="http://schemas.openxmlformats.org/officeDocument/2006/relationships/image" Target="../media/image9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"/><Relationship Id="rId5" Type="http://schemas.openxmlformats.org/officeDocument/2006/relationships/image" Target="../media/image12.tif"/><Relationship Id="rId4" Type="http://schemas.openxmlformats.org/officeDocument/2006/relationships/image" Target="../media/image11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Times New Roman" panose="02020603050405020304" pitchFamily="18" charset="0"/>
              </a:rPr>
              <a:t>Example 1</a:t>
            </a:r>
            <a:endParaRPr lang="nl-BE" dirty="0"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36D1-F889-47EA-9A08-D5B076498999}" type="slidenum">
              <a:rPr lang="nl-BE" smtClean="0"/>
              <a:t>1</a:t>
            </a:fld>
            <a:endParaRPr lang="nl-BE"/>
          </a:p>
        </p:txBody>
      </p:sp>
      <p:sp>
        <p:nvSpPr>
          <p:cNvPr id="8" name="TextBox 7"/>
          <p:cNvSpPr txBox="1"/>
          <p:nvPr/>
        </p:nvSpPr>
        <p:spPr>
          <a:xfrm>
            <a:off x="718185" y="5843290"/>
            <a:ext cx="8401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>
                <a:cs typeface="Times New Roman" panose="02020603050405020304" pitchFamily="18" charset="0"/>
              </a:rPr>
              <a:t>“</a:t>
            </a:r>
            <a:r>
              <a:rPr lang="nl-BE" sz="2400" dirty="0" err="1" smtClean="0">
                <a:cs typeface="Times New Roman" panose="02020603050405020304" pitchFamily="18" charset="0"/>
              </a:rPr>
              <a:t>Prophet</a:t>
            </a:r>
            <a:r>
              <a:rPr lang="nl-BE" sz="2400" dirty="0" smtClean="0">
                <a:cs typeface="Times New Roman" panose="02020603050405020304" pitchFamily="18" charset="0"/>
              </a:rPr>
              <a:t> </a:t>
            </a:r>
            <a:r>
              <a:rPr lang="nl-BE" sz="2400" dirty="0" err="1" smtClean="0">
                <a:cs typeface="Times New Roman" panose="02020603050405020304" pitchFamily="18" charset="0"/>
              </a:rPr>
              <a:t>Zachariah</a:t>
            </a:r>
            <a:r>
              <a:rPr lang="en-US" sz="2400" dirty="0" smtClean="0">
                <a:cs typeface="Times New Roman" panose="02020603050405020304" pitchFamily="18" charset="0"/>
              </a:rPr>
              <a:t>” in </a:t>
            </a:r>
            <a:r>
              <a:rPr lang="en-US" sz="2400" i="1" dirty="0">
                <a:cs typeface="Times New Roman" panose="02020603050405020304" pitchFamily="18" charset="0"/>
              </a:rPr>
              <a:t>The Ghent </a:t>
            </a:r>
            <a:r>
              <a:rPr lang="en-US" sz="2400" i="1" dirty="0" smtClean="0">
                <a:cs typeface="Times New Roman" panose="02020603050405020304" pitchFamily="18" charset="0"/>
              </a:rPr>
              <a:t>Altarpiece</a:t>
            </a:r>
            <a:r>
              <a:rPr lang="en-US" sz="2400" dirty="0" smtClean="0">
                <a:cs typeface="Times New Roman" panose="02020603050405020304" pitchFamily="18" charset="0"/>
              </a:rPr>
              <a:t>. </a:t>
            </a:r>
            <a:r>
              <a:rPr lang="en-US" sz="2400" dirty="0">
                <a:cs typeface="Times New Roman" panose="02020603050405020304" pitchFamily="18" charset="0"/>
              </a:rPr>
              <a:t>S</a:t>
            </a:r>
            <a:r>
              <a:rPr lang="en-US" sz="2400" dirty="0" smtClean="0">
                <a:cs typeface="Times New Roman" panose="02020603050405020304" pitchFamily="18" charset="0"/>
              </a:rPr>
              <a:t>ize: 1945×1248.</a:t>
            </a:r>
            <a:endParaRPr lang="nl-BE" sz="2400" dirty="0"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5" y="1371600"/>
            <a:ext cx="8265630" cy="4304504"/>
          </a:xfrm>
        </p:spPr>
      </p:pic>
    </p:spTree>
    <p:extLst>
      <p:ext uri="{BB962C8B-B14F-4D97-AF65-F5344CB8AC3E}">
        <p14:creationId xmlns:p14="http://schemas.microsoft.com/office/powerpoint/2010/main" val="340956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9"/>
    </mc:Choice>
    <mc:Fallback xmlns="">
      <p:transition spd="slow" advTm="256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Times New Roman" panose="02020603050405020304" pitchFamily="18" charset="0"/>
              </a:rPr>
              <a:t>Conclusion</a:t>
            </a:r>
            <a:endParaRPr lang="nl-BE" dirty="0"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Applying SRC to paint loss detection required solving specific problems in terms of feature generation and unreliable labeled samples.</a:t>
            </a:r>
          </a:p>
          <a:p>
            <a:endParaRPr lang="en-US" dirty="0" smtClean="0"/>
          </a:p>
          <a:p>
            <a:r>
              <a:rPr lang="en-US" dirty="0" smtClean="0"/>
              <a:t>A practical SRC-based method with spatial features and iterated detection was developed.</a:t>
            </a:r>
          </a:p>
          <a:p>
            <a:endParaRPr lang="en-US" dirty="0" smtClean="0"/>
          </a:p>
          <a:p>
            <a:r>
              <a:rPr lang="en-US" dirty="0" smtClean="0"/>
              <a:t>SRC is promising in this application</a:t>
            </a:r>
          </a:p>
          <a:p>
            <a:pPr lvl="1"/>
            <a:r>
              <a:rPr lang="en-US" dirty="0" smtClean="0"/>
              <a:t>Suffers less from under detection than SVM and LR.</a:t>
            </a:r>
          </a:p>
          <a:p>
            <a:pPr lvl="1"/>
            <a:r>
              <a:rPr lang="en-US" dirty="0" smtClean="0"/>
              <a:t>Limitation: High complexity.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36D1-F889-47EA-9A08-D5B076498999}" type="slidenum">
              <a:rPr lang="nl-BE" smtClean="0"/>
              <a:t>10</a:t>
            </a:fld>
            <a:endParaRPr lang="nl-B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073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39"/>
    </mc:Choice>
    <mc:Fallback xmlns="">
      <p:transition spd="slow" advTm="26739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nl-BE" dirty="0"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cs typeface="Times New Roman" panose="02020603050405020304" pitchFamily="18" charset="0"/>
            </a:endParaRPr>
          </a:p>
          <a:p>
            <a:r>
              <a:rPr lang="en-US" dirty="0" smtClean="0">
                <a:cs typeface="Times New Roman" panose="02020603050405020304" pitchFamily="18" charset="0"/>
              </a:rPr>
              <a:t>Extensive </a:t>
            </a:r>
            <a:r>
              <a:rPr lang="en-US" dirty="0"/>
              <a:t>q</a:t>
            </a:r>
            <a:r>
              <a:rPr lang="en-US" dirty="0" smtClean="0">
                <a:cs typeface="Times New Roman" panose="02020603050405020304" pitchFamily="18" charset="0"/>
              </a:rPr>
              <a:t>uantitative evaluation.</a:t>
            </a:r>
          </a:p>
          <a:p>
            <a:endParaRPr lang="en-US" dirty="0" smtClean="0">
              <a:cs typeface="Times New Roman" panose="02020603050405020304" pitchFamily="18" charset="0"/>
            </a:endParaRPr>
          </a:p>
          <a:p>
            <a:pPr algn="just"/>
            <a:r>
              <a:rPr lang="en-US" dirty="0" smtClean="0">
                <a:cs typeface="Times New Roman" panose="02020603050405020304" pitchFamily="18" charset="0"/>
              </a:rPr>
              <a:t>Explore benefit from joint sparsity.</a:t>
            </a:r>
          </a:p>
          <a:p>
            <a:pPr algn="just"/>
            <a:endParaRPr lang="en-US" dirty="0" smtClean="0">
              <a:cs typeface="Times New Roman" panose="02020603050405020304" pitchFamily="18" charset="0"/>
            </a:endParaRPr>
          </a:p>
          <a:p>
            <a:pPr algn="just"/>
            <a:r>
              <a:rPr lang="en-US" dirty="0" smtClean="0"/>
              <a:t>Explore </a:t>
            </a:r>
            <a:r>
              <a:rPr lang="en-US" dirty="0" smtClean="0">
                <a:cs typeface="Times New Roman" panose="02020603050405020304" pitchFamily="18" charset="0"/>
              </a:rPr>
              <a:t>dictionary learning </a:t>
            </a:r>
            <a:r>
              <a:rPr lang="en-US" dirty="0" smtClean="0"/>
              <a:t>in this framework</a:t>
            </a:r>
            <a:r>
              <a:rPr lang="en-US" dirty="0" smtClean="0">
                <a:cs typeface="Times New Roman" panose="02020603050405020304" pitchFamily="18" charset="0"/>
              </a:rPr>
              <a:t>.</a:t>
            </a:r>
            <a:endParaRPr lang="nl-BE" dirty="0"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36D1-F889-47EA-9A08-D5B076498999}" type="slidenum">
              <a:rPr lang="nl-BE" smtClean="0"/>
              <a:t>11</a:t>
            </a:fld>
            <a:endParaRPr lang="nl-B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530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39"/>
    </mc:Choice>
    <mc:Fallback xmlns="">
      <p:transition spd="slow" advTm="2673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36D1-F889-47EA-9A08-D5B076498999}" type="slidenum">
              <a:rPr lang="nl-BE" smtClean="0"/>
              <a:t>12</a:t>
            </a:fld>
            <a:endParaRPr lang="nl-BE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510675" y="161157"/>
            <a:ext cx="5318550" cy="681958"/>
          </a:xfrm>
        </p:spPr>
        <p:txBody>
          <a:bodyPr/>
          <a:lstStyle/>
          <a:p>
            <a:r>
              <a:rPr lang="en-US" dirty="0" smtClean="0"/>
              <a:t>Contributors</a:t>
            </a:r>
            <a:endParaRPr lang="nl-BE" dirty="0"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11472"/>
          <a:stretch/>
        </p:blipFill>
        <p:spPr>
          <a:xfrm>
            <a:off x="5953882" y="4056742"/>
            <a:ext cx="1496785" cy="1781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806" y="4056742"/>
            <a:ext cx="1358899" cy="17878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2901" y="4056742"/>
            <a:ext cx="1756832" cy="17691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2522" y="4056742"/>
            <a:ext cx="1771954" cy="17743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r="40000"/>
          <a:stretch/>
        </p:blipFill>
        <p:spPr>
          <a:xfrm>
            <a:off x="406805" y="4056743"/>
            <a:ext cx="1904999" cy="177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07" y="6014497"/>
            <a:ext cx="7909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>
                <a:hlinkClick r:id="rId8"/>
              </a:rPr>
              <a:t>http://</a:t>
            </a:r>
            <a:r>
              <a:rPr lang="en-US" dirty="0" smtClean="0">
                <a:hlinkClick r:id="rId8"/>
              </a:rPr>
              <a:t>ipi.ugent.be/</a:t>
            </a:r>
            <a:r>
              <a:rPr lang="en-US" dirty="0" smtClean="0"/>
              <a:t>                     Email: Shaoguang.Huang@ugent.be</a:t>
            </a:r>
            <a:endParaRPr lang="nl-BE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0934" y="1787041"/>
            <a:ext cx="1647976" cy="20026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/>
          <a:srcRect l="-1531" t="4527" r="1531" b="751"/>
          <a:stretch/>
        </p:blipFill>
        <p:spPr>
          <a:xfrm>
            <a:off x="3907841" y="1787041"/>
            <a:ext cx="1557392" cy="1993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18410" y="1787041"/>
            <a:ext cx="1557662" cy="19932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87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6"/>
    </mc:Choice>
    <mc:Fallback xmlns="">
      <p:transition spd="slow" advTm="197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451" y="1531935"/>
            <a:ext cx="2731198" cy="4357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948" y="1546549"/>
            <a:ext cx="2723701" cy="435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175" y="165911"/>
            <a:ext cx="6009825" cy="681958"/>
          </a:xfrm>
        </p:spPr>
        <p:txBody>
          <a:bodyPr>
            <a:normAutofit/>
          </a:bodyPr>
          <a:lstStyle/>
          <a:p>
            <a:r>
              <a:rPr lang="en-US" dirty="0" smtClean="0">
                <a:cs typeface="Times New Roman" panose="02020603050405020304" pitchFamily="18" charset="0"/>
              </a:rPr>
              <a:t>Single modality</a:t>
            </a:r>
            <a:endParaRPr lang="nl-BE" dirty="0"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72" y="1537811"/>
            <a:ext cx="2723036" cy="43513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36D1-F889-47EA-9A08-D5B076498999}" type="slidenum">
              <a:rPr lang="nl-BE" smtClean="0"/>
              <a:t>2</a:t>
            </a:fld>
            <a:endParaRPr lang="nl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578" y="1536749"/>
            <a:ext cx="2723703" cy="4352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12570" y="5965112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 New Roman" panose="02020603050405020304" pitchFamily="18" charset="0"/>
              </a:rPr>
              <a:t>LR</a:t>
            </a:r>
            <a:endParaRPr lang="nl-BE" sz="2400" dirty="0"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08727" y="5973565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 New Roman" panose="02020603050405020304" pitchFamily="18" charset="0"/>
              </a:rPr>
              <a:t>SVM</a:t>
            </a:r>
            <a:endParaRPr lang="nl-BE" sz="2400" dirty="0"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1380" y="5963764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 New Roman" panose="02020603050405020304" pitchFamily="18" charset="0"/>
              </a:rPr>
              <a:t>SRC</a:t>
            </a:r>
            <a:endParaRPr lang="nl-BE" sz="2400" dirty="0"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8451" y="5973564"/>
            <a:ext cx="293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 New Roman" panose="02020603050405020304" pitchFamily="18" charset="0"/>
              </a:rPr>
              <a:t>Image after cleaning</a:t>
            </a:r>
            <a:endParaRPr lang="nl-BE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03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"/>
    </mc:Choice>
    <mc:Fallback xmlns="">
      <p:transition spd="slow" advTm="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451" y="1501455"/>
            <a:ext cx="2731198" cy="4357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5195" y="168777"/>
            <a:ext cx="5468805" cy="681958"/>
          </a:xfrm>
        </p:spPr>
        <p:txBody>
          <a:bodyPr>
            <a:normAutofit/>
          </a:bodyPr>
          <a:lstStyle/>
          <a:p>
            <a:r>
              <a:rPr lang="en-US" dirty="0" smtClean="0"/>
              <a:t>Single modality/features</a:t>
            </a:r>
            <a:endParaRPr lang="nl-B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22" y="1505797"/>
            <a:ext cx="2723036" cy="43513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36D1-F889-47EA-9A08-D5B076498999}" type="slidenum">
              <a:rPr lang="nl-BE" smtClean="0"/>
              <a:t>3</a:t>
            </a:fld>
            <a:endParaRPr lang="nl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17" y="1504735"/>
            <a:ext cx="2723701" cy="435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564" y="1504735"/>
            <a:ext cx="2723701" cy="4352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01140" y="5965112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 New Roman" panose="02020603050405020304" pitchFamily="18" charset="0"/>
              </a:rPr>
              <a:t>LR</a:t>
            </a:r>
            <a:endParaRPr lang="nl-BE" sz="2400" dirty="0"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97297" y="5973565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 New Roman" panose="02020603050405020304" pitchFamily="18" charset="0"/>
              </a:rPr>
              <a:t>SVM</a:t>
            </a:r>
            <a:endParaRPr lang="nl-BE" sz="2400" dirty="0"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95000" y="5973564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 New Roman" panose="02020603050405020304" pitchFamily="18" charset="0"/>
              </a:rPr>
              <a:t>SRC</a:t>
            </a:r>
            <a:endParaRPr lang="nl-BE" sz="2400" dirty="0"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9577" y="5934125"/>
            <a:ext cx="293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 New Roman" panose="02020603050405020304" pitchFamily="18" charset="0"/>
              </a:rPr>
              <a:t>Image after cleaning</a:t>
            </a:r>
            <a:endParaRPr lang="nl-BE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35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5"/>
    </mc:Choice>
    <mc:Fallback xmlns="">
      <p:transition spd="slow" advTm="1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451" y="1531935"/>
            <a:ext cx="2731198" cy="4357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0328" y="184017"/>
            <a:ext cx="5701196" cy="681958"/>
          </a:xfrm>
        </p:spPr>
        <p:txBody>
          <a:bodyPr>
            <a:normAutofit/>
          </a:bodyPr>
          <a:lstStyle/>
          <a:p>
            <a:r>
              <a:rPr lang="en-US" dirty="0" smtClean="0">
                <a:cs typeface="Times New Roman" panose="02020603050405020304" pitchFamily="18" charset="0"/>
              </a:rPr>
              <a:t>Multiple modalities/features</a:t>
            </a:r>
            <a:endParaRPr lang="nl-BE" dirty="0"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36D1-F889-47EA-9A08-D5B076498999}" type="slidenum">
              <a:rPr lang="nl-BE" smtClean="0"/>
              <a:t>4</a:t>
            </a:fld>
            <a:endParaRPr lang="nl-BE"/>
          </a:p>
        </p:txBody>
      </p:sp>
      <p:sp>
        <p:nvSpPr>
          <p:cNvPr id="8" name="TextBox 7"/>
          <p:cNvSpPr txBox="1"/>
          <p:nvPr/>
        </p:nvSpPr>
        <p:spPr>
          <a:xfrm>
            <a:off x="1501140" y="5957492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 New Roman" panose="02020603050405020304" pitchFamily="18" charset="0"/>
              </a:rPr>
              <a:t>LR</a:t>
            </a:r>
            <a:endParaRPr lang="nl-BE" sz="2400" dirty="0"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97297" y="5965945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 New Roman" panose="02020603050405020304" pitchFamily="18" charset="0"/>
              </a:rPr>
              <a:t>SVM</a:t>
            </a:r>
            <a:endParaRPr lang="nl-BE" sz="2400" dirty="0"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19950" y="5956144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 New Roman" panose="02020603050405020304" pitchFamily="18" charset="0"/>
              </a:rPr>
              <a:t>SRC</a:t>
            </a:r>
            <a:endParaRPr lang="nl-BE" sz="2400" dirty="0"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93" y="1528067"/>
            <a:ext cx="2723036" cy="43513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06" y="1527005"/>
            <a:ext cx="2723701" cy="435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199" y="1534342"/>
            <a:ext cx="2723701" cy="4352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07684" y="5925415"/>
            <a:ext cx="293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Times New Roman" panose="02020603050405020304" pitchFamily="18" charset="0"/>
              </a:rPr>
              <a:t>Image after cleaning</a:t>
            </a:r>
            <a:endParaRPr lang="nl-BE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93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"/>
    </mc:Choice>
    <mc:Fallback xmlns="">
      <p:transition spd="slow" advTm="4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Times New Roman" panose="02020603050405020304" pitchFamily="18" charset="0"/>
              </a:rPr>
              <a:t>Example 2</a:t>
            </a:r>
            <a:endParaRPr lang="nl-BE" dirty="0"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36D1-F889-47EA-9A08-D5B076498999}" type="slidenum">
              <a:rPr lang="nl-BE" smtClean="0"/>
              <a:t>5</a:t>
            </a:fld>
            <a:endParaRPr lang="nl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4" y="1187938"/>
            <a:ext cx="8830702" cy="48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1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82"/>
    </mc:Choice>
    <mc:Fallback xmlns="">
      <p:transition spd="slow" advTm="1268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36D1-F889-47EA-9A08-D5B076498999}" type="slidenum">
              <a:rPr lang="nl-BE" smtClean="0"/>
              <a:pPr/>
              <a:t>6</a:t>
            </a:fld>
            <a:endParaRPr lang="nl-B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Linear regression results</a:t>
            </a:r>
            <a:endParaRPr lang="nl-B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895" y="1274094"/>
            <a:ext cx="3402332" cy="21974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95" y="3855132"/>
            <a:ext cx="3402332" cy="2199668"/>
          </a:xfrm>
          <a:prstGeom prst="rect">
            <a:avLst/>
          </a:prstGeom>
        </p:spPr>
      </p:pic>
      <p:pic>
        <p:nvPicPr>
          <p:cNvPr id="12" name="Content Placeholder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528" y="3854241"/>
            <a:ext cx="3405945" cy="22005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528" y="1274094"/>
            <a:ext cx="3402332" cy="21974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99986" y="3471527"/>
            <a:ext cx="2104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Single modality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1324172" y="6111498"/>
            <a:ext cx="3280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Single modality and features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4621528" y="6111498"/>
            <a:ext cx="3770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Multiple modalities and features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2293620" y="3471527"/>
            <a:ext cx="1341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/>
              <a:t>Original</a:t>
            </a:r>
            <a:endParaRPr lang="nl-BE" sz="2000" dirty="0"/>
          </a:p>
        </p:txBody>
      </p:sp>
    </p:spTree>
    <p:extLst>
      <p:ext uri="{BB962C8B-B14F-4D97-AF65-F5344CB8AC3E}">
        <p14:creationId xmlns:p14="http://schemas.microsoft.com/office/powerpoint/2010/main" val="205796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27"/>
    </mc:Choice>
    <mc:Fallback xmlns="">
      <p:transition spd="slow" advTm="5792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36D1-F889-47EA-9A08-D5B076498999}" type="slidenum">
              <a:rPr lang="nl-BE" smtClean="0"/>
              <a:pPr/>
              <a:t>7</a:t>
            </a:fld>
            <a:endParaRPr lang="nl-B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10674" y="161157"/>
            <a:ext cx="5458065" cy="681958"/>
          </a:xfrm>
        </p:spPr>
        <p:txBody>
          <a:bodyPr/>
          <a:lstStyle/>
          <a:p>
            <a:r>
              <a:rPr lang="en-US" dirty="0"/>
              <a:t>Multiple modalities/features</a:t>
            </a:r>
            <a:endParaRPr lang="nl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466" y="3902506"/>
            <a:ext cx="3433762" cy="2218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954" y="3902506"/>
            <a:ext cx="3405945" cy="2197529"/>
          </a:xfrm>
          <a:prstGeom prst="rect">
            <a:avLst/>
          </a:prstGeom>
        </p:spPr>
      </p:pic>
      <p:pic>
        <p:nvPicPr>
          <p:cNvPr id="8" name="Content Placeholder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4954" y="1274094"/>
            <a:ext cx="3405945" cy="22005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895" y="1274094"/>
            <a:ext cx="3402332" cy="21974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89879" y="3481024"/>
            <a:ext cx="1236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 smtClean="0"/>
              <a:t>LR</a:t>
            </a:r>
            <a:endParaRPr lang="nl-BE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928633" y="6099939"/>
            <a:ext cx="1571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 smtClean="0"/>
              <a:t>SVM</a:t>
            </a:r>
            <a:endParaRPr lang="nl-BE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448770" y="6099939"/>
            <a:ext cx="171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 smtClean="0"/>
              <a:t>SRC</a:t>
            </a:r>
            <a:endParaRPr lang="nl-BE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043787" y="3481024"/>
            <a:ext cx="1341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 smtClean="0"/>
              <a:t>Original</a:t>
            </a:r>
            <a:endParaRPr lang="nl-BE" sz="2000" dirty="0"/>
          </a:p>
        </p:txBody>
      </p:sp>
      <p:sp>
        <p:nvSpPr>
          <p:cNvPr id="15" name="Rectangle 14"/>
          <p:cNvSpPr/>
          <p:nvPr/>
        </p:nvSpPr>
        <p:spPr>
          <a:xfrm>
            <a:off x="6713219" y="4539733"/>
            <a:ext cx="601981" cy="1236813"/>
          </a:xfrm>
          <a:prstGeom prst="rect">
            <a:avLst/>
          </a:prstGeom>
          <a:noFill/>
          <a:ln w="508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Rectangle 15"/>
          <p:cNvSpPr/>
          <p:nvPr/>
        </p:nvSpPr>
        <p:spPr>
          <a:xfrm>
            <a:off x="3112491" y="4532941"/>
            <a:ext cx="601981" cy="1236813"/>
          </a:xfrm>
          <a:prstGeom prst="rect">
            <a:avLst/>
          </a:prstGeom>
          <a:noFill/>
          <a:ln w="508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Rectangle 16"/>
          <p:cNvSpPr/>
          <p:nvPr/>
        </p:nvSpPr>
        <p:spPr>
          <a:xfrm>
            <a:off x="6713218" y="1885590"/>
            <a:ext cx="601981" cy="1236813"/>
          </a:xfrm>
          <a:prstGeom prst="rect">
            <a:avLst/>
          </a:prstGeom>
          <a:noFill/>
          <a:ln w="508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387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85"/>
    </mc:Choice>
    <mc:Fallback xmlns="">
      <p:transition spd="slow" advTm="37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83" y="1527163"/>
            <a:ext cx="2710910" cy="427538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253620" y="1560282"/>
            <a:ext cx="5757332" cy="4209146"/>
            <a:chOff x="3277810" y="1342571"/>
            <a:chExt cx="5757332" cy="4995334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4" name="Freeform 23"/>
            <p:cNvSpPr/>
            <p:nvPr/>
          </p:nvSpPr>
          <p:spPr>
            <a:xfrm>
              <a:off x="3277810" y="1342571"/>
              <a:ext cx="5757332" cy="4995334"/>
            </a:xfrm>
            <a:custGeom>
              <a:avLst/>
              <a:gdLst>
                <a:gd name="connsiteX0" fmla="*/ 2939142 w 5866190"/>
                <a:gd name="connsiteY0" fmla="*/ 36286 h 4995334"/>
                <a:gd name="connsiteX1" fmla="*/ 2951238 w 5866190"/>
                <a:gd name="connsiteY1" fmla="*/ 2310191 h 4995334"/>
                <a:gd name="connsiteX2" fmla="*/ 0 w 5866190"/>
                <a:gd name="connsiteY2" fmla="*/ 2322286 h 4995334"/>
                <a:gd name="connsiteX3" fmla="*/ 0 w 5866190"/>
                <a:gd name="connsiteY3" fmla="*/ 4995334 h 4995334"/>
                <a:gd name="connsiteX4" fmla="*/ 5866190 w 5866190"/>
                <a:gd name="connsiteY4" fmla="*/ 4995334 h 4995334"/>
                <a:gd name="connsiteX5" fmla="*/ 5854095 w 5866190"/>
                <a:gd name="connsiteY5" fmla="*/ 0 h 499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66190" h="4995334">
                  <a:moveTo>
                    <a:pt x="2939142" y="36286"/>
                  </a:moveTo>
                  <a:lnTo>
                    <a:pt x="2951238" y="2310191"/>
                  </a:lnTo>
                  <a:lnTo>
                    <a:pt x="0" y="2322286"/>
                  </a:lnTo>
                  <a:lnTo>
                    <a:pt x="0" y="4995334"/>
                  </a:lnTo>
                  <a:lnTo>
                    <a:pt x="5866190" y="4995334"/>
                  </a:lnTo>
                  <a:cubicBezTo>
                    <a:pt x="5862158" y="3330223"/>
                    <a:pt x="5858127" y="1665111"/>
                    <a:pt x="5854095" y="0"/>
                  </a:cubicBezTo>
                </a:path>
              </a:pathLst>
            </a:custGeom>
            <a:noFill/>
            <a:ln w="28575" cmpd="sng">
              <a:solidFill>
                <a:srgbClr val="2E67E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/>
            <p:nvPr/>
          </p:nvCxnSpPr>
          <p:spPr>
            <a:xfrm flipV="1">
              <a:off x="6162411" y="1342572"/>
              <a:ext cx="2848541" cy="12095"/>
            </a:xfrm>
            <a:prstGeom prst="line">
              <a:avLst/>
            </a:prstGeom>
            <a:grpFill/>
            <a:ln w="28575" cmpd="sng">
              <a:solidFill>
                <a:srgbClr val="2E67E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4612" y="178014"/>
            <a:ext cx="5400225" cy="68195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cs typeface="Times New Roman" panose="02020603050405020304" pitchFamily="18" charset="0"/>
              </a:rPr>
              <a:t>Effectiveness of iterated detection</a:t>
            </a:r>
            <a:endParaRPr lang="nl-BE" dirty="0"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36D1-F889-47EA-9A08-D5B076498999}" type="slidenum">
              <a:rPr lang="nl-BE" smtClean="0"/>
              <a:t>8</a:t>
            </a:fld>
            <a:endParaRPr lang="nl-BE" dirty="0"/>
          </a:p>
        </p:txBody>
      </p:sp>
      <p:sp>
        <p:nvSpPr>
          <p:cNvPr id="8" name="TextBox 7"/>
          <p:cNvSpPr txBox="1"/>
          <p:nvPr/>
        </p:nvSpPr>
        <p:spPr>
          <a:xfrm>
            <a:off x="5648473" y="3036411"/>
            <a:ext cx="3834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Times New Roman" panose="02020603050405020304" pitchFamily="18" charset="0"/>
              </a:rPr>
              <a:t>S</a:t>
            </a:r>
            <a:r>
              <a:rPr lang="en-US" sz="2000" dirty="0" smtClean="0">
                <a:cs typeface="Times New Roman" panose="02020603050405020304" pitchFamily="18" charset="0"/>
              </a:rPr>
              <a:t>ize 1600, 1 iteration</a:t>
            </a:r>
            <a:endParaRPr lang="nl-BE" sz="2000" dirty="0"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14571" y="5210631"/>
            <a:ext cx="3229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Times New Roman" panose="02020603050405020304" pitchFamily="18" charset="0"/>
              </a:rPr>
              <a:t>S</a:t>
            </a:r>
            <a:r>
              <a:rPr lang="en-US" sz="2000" dirty="0" smtClean="0">
                <a:cs typeface="Times New Roman" panose="02020603050405020304" pitchFamily="18" charset="0"/>
              </a:rPr>
              <a:t>ize 1600, 10 iterations</a:t>
            </a:r>
            <a:endParaRPr lang="nl-BE" sz="2000" dirty="0"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84283" y="5210631"/>
            <a:ext cx="3265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cs typeface="Times New Roman" panose="02020603050405020304" pitchFamily="18" charset="0"/>
              </a:rPr>
              <a:t>S</a:t>
            </a:r>
            <a:r>
              <a:rPr lang="en-US" sz="2000" dirty="0" smtClean="0">
                <a:cs typeface="Times New Roman" panose="02020603050405020304" pitchFamily="18" charset="0"/>
              </a:rPr>
              <a:t>ize 16000,1 iteration</a:t>
            </a:r>
            <a:endParaRPr lang="nl-BE" sz="2000" dirty="0"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53536" y="1831974"/>
            <a:ext cx="411480" cy="270969"/>
          </a:xfrm>
          <a:prstGeom prst="rect">
            <a:avLst/>
          </a:prstGeom>
          <a:noFill/>
          <a:ln w="508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23" name="Straight Connector 22"/>
          <p:cNvCxnSpPr/>
          <p:nvPr/>
        </p:nvCxnSpPr>
        <p:spPr>
          <a:xfrm>
            <a:off x="1965016" y="2102943"/>
            <a:ext cx="1373801" cy="981304"/>
          </a:xfrm>
          <a:prstGeom prst="line">
            <a:avLst/>
          </a:prstGeom>
          <a:noFill/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965016" y="1660470"/>
            <a:ext cx="1362666" cy="171504"/>
          </a:xfrm>
          <a:prstGeom prst="line">
            <a:avLst/>
          </a:prstGeom>
          <a:noFill/>
          <a:ln w="317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TextBox 27"/>
          <p:cNvSpPr txBox="1"/>
          <p:nvPr/>
        </p:nvSpPr>
        <p:spPr>
          <a:xfrm>
            <a:off x="3541240" y="3036411"/>
            <a:ext cx="2523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Ground truth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8817" y="1661721"/>
            <a:ext cx="2725494" cy="1422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9300" y="1662771"/>
            <a:ext cx="2721471" cy="14204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7401" y="3840946"/>
            <a:ext cx="2696910" cy="14076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9300" y="3839589"/>
            <a:ext cx="2728122" cy="142698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277810" y="5745241"/>
            <a:ext cx="5600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Overlay</a:t>
            </a:r>
            <a:r>
              <a:rPr lang="en-US" sz="2000" dirty="0" smtClean="0">
                <a:solidFill>
                  <a:srgbClr val="0000FF"/>
                </a:solidFill>
              </a:rPr>
              <a:t> of SRC results with ground truth;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Size refers to dictionary size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762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711"/>
    </mc:Choice>
    <mc:Fallback xmlns="">
      <p:transition spd="slow" advTm="123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Times New Roman" panose="02020603050405020304" pitchFamily="18" charset="0"/>
              </a:rPr>
              <a:t>Outline</a:t>
            </a:r>
            <a:endParaRPr lang="nl-BE" dirty="0"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cs typeface="Times New Roman" panose="02020603050405020304" pitchFamily="18" charset="0"/>
              </a:rPr>
              <a:t>Problem</a:t>
            </a:r>
          </a:p>
          <a:p>
            <a:endParaRPr lang="en-US" sz="1400" dirty="0" smtClean="0">
              <a:solidFill>
                <a:schemeClr val="bg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Sparse representation classification</a:t>
            </a:r>
          </a:p>
          <a:p>
            <a:endParaRPr lang="en-US" sz="1400" dirty="0" smtClean="0">
              <a:solidFill>
                <a:schemeClr val="bg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nl-BE" dirty="0" smtClean="0">
                <a:solidFill>
                  <a:schemeClr val="bg1">
                    <a:lumMod val="75000"/>
                  </a:schemeClr>
                </a:solidFill>
                <a:cs typeface="Times New Roman" panose="02020603050405020304" pitchFamily="18" charset="0"/>
              </a:rPr>
              <a:t>Paint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loss detection  method</a:t>
            </a:r>
          </a:p>
          <a:p>
            <a:endParaRPr lang="nl-BE" sz="1400" dirty="0" smtClean="0">
              <a:solidFill>
                <a:schemeClr val="bg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cs typeface="Times New Roman" panose="02020603050405020304" pitchFamily="18" charset="0"/>
              </a:rPr>
              <a:t>Evaluation</a:t>
            </a:r>
          </a:p>
          <a:p>
            <a:endParaRPr lang="en-US" sz="1400" dirty="0" smtClean="0">
              <a:cs typeface="Times New Roman" panose="02020603050405020304" pitchFamily="18" charset="0"/>
            </a:endParaRPr>
          </a:p>
          <a:p>
            <a:r>
              <a:rPr lang="en-US" dirty="0" smtClean="0"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536D1-F889-47EA-9A08-D5B076498999}" type="slidenum">
              <a:rPr lang="nl-BE" smtClean="0"/>
              <a:t>9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8406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82"/>
    </mc:Choice>
    <mc:Fallback xmlns="">
      <p:transition spd="slow" advTm="19482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7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40986</TotalTime>
  <Words>210</Words>
  <Application>Microsoft Office PowerPoint</Application>
  <PresentationFormat>On-screen Show (4:3)</PresentationFormat>
  <Paragraphs>80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Example 1</vt:lpstr>
      <vt:lpstr>Single modality</vt:lpstr>
      <vt:lpstr>Single modality/features</vt:lpstr>
      <vt:lpstr>Multiple modalities/features</vt:lpstr>
      <vt:lpstr>Example 2</vt:lpstr>
      <vt:lpstr>Linear regression results</vt:lpstr>
      <vt:lpstr>Multiple modalities/features</vt:lpstr>
      <vt:lpstr>Effectiveness of iterated detection</vt:lpstr>
      <vt:lpstr>Outline</vt:lpstr>
      <vt:lpstr>Conclusion</vt:lpstr>
      <vt:lpstr>Future work</vt:lpstr>
      <vt:lpstr>Contributors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Dictionary Learning for Image Classification</dc:title>
  <dc:creator>shhuang</dc:creator>
  <cp:lastModifiedBy>shhuang</cp:lastModifiedBy>
  <cp:revision>647</cp:revision>
  <dcterms:created xsi:type="dcterms:W3CDTF">2016-01-18T08:54:11Z</dcterms:created>
  <dcterms:modified xsi:type="dcterms:W3CDTF">2016-09-06T07:10:22Z</dcterms:modified>
</cp:coreProperties>
</file>